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y="6858000" cx="12192000"/>
  <p:notesSz cx="6858000" cy="9144000"/>
  <p:embeddedFontLst>
    <p:embeddedFont>
      <p:font typeface="Noto Sans Symbols SemiBold"/>
      <p:regular r:id="rId117"/>
      <p:bold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9" roundtripDataSignature="AMtx7miQlGFAMHDbl5goNUAAPfiUZmU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006C1D-5B24-4B34-AC39-5E268F6B8049}">
  <a:tblStyle styleId="{2C006C1D-5B24-4B34-AC39-5E268F6B804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E380B9A-498B-4A37-B2CB-316CC0D8D38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NotoSansSymbolsSemiBold-bold.fntdata"/><Relationship Id="rId117" Type="http://schemas.openxmlformats.org/officeDocument/2006/relationships/font" Target="fonts/NotoSansSymbolsSemiBold-regular.fntdata"/><Relationship Id="rId116" Type="http://schemas.openxmlformats.org/officeDocument/2006/relationships/slide" Target="slides/slide111.xml"/><Relationship Id="rId115" Type="http://schemas.openxmlformats.org/officeDocument/2006/relationships/slide" Target="slides/slide110.xml"/><Relationship Id="rId119" Type="http://customschemas.google.com/relationships/presentationmetadata" Target="meta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nl-B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nl-BE"/>
              <a:t>HR= ratio of the hazard rates (=instantaneous risk)</a:t>
            </a:r>
            <a:endParaRPr/>
          </a:p>
          <a:p>
            <a:pPr indent="0" lvl="0" marL="0" rtl="0" algn="l">
              <a:spcBef>
                <a:spcPts val="0"/>
              </a:spcBef>
              <a:spcAft>
                <a:spcPts val="0"/>
              </a:spcAft>
              <a:buClr>
                <a:schemeClr val="dk1"/>
              </a:buClr>
              <a:buSzPts val="1200"/>
              <a:buFont typeface="Calibri"/>
              <a:buNone/>
            </a:pPr>
            <a:r>
              <a:rPr lang="nl-BE"/>
              <a:t>	     = a rate ratio or a relative rate reduction</a:t>
            </a:r>
            <a:endParaRPr/>
          </a:p>
          <a:p>
            <a:pPr indent="0" lvl="0" marL="0" rtl="0" algn="l">
              <a:spcBef>
                <a:spcPts val="0"/>
              </a:spcBef>
              <a:spcAft>
                <a:spcPts val="0"/>
              </a:spcAft>
              <a:buClr>
                <a:schemeClr val="dk1"/>
              </a:buClr>
              <a:buSzPts val="1200"/>
              <a:buFont typeface="Calibri"/>
              <a:buNone/>
            </a:pPr>
            <a:r>
              <a:rPr lang="nl-BE"/>
              <a:t>	     ≠ relative risk reduction</a:t>
            </a:r>
            <a:endParaRPr/>
          </a:p>
          <a:p>
            <a:pPr indent="0" lvl="0" marL="0" rtl="0" algn="l">
              <a:spcBef>
                <a:spcPts val="0"/>
              </a:spcBef>
              <a:spcAft>
                <a:spcPts val="0"/>
              </a:spcAft>
              <a:buNone/>
            </a:pPr>
            <a:r>
              <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3be1590239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3be1590239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g33be1590239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3be1590239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3be1590239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g33be1590239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3be1590239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3be1590239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g33be1590239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3be1590239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3be1590239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g33be1590239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0" name="Google Shape;1310;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1" name="Google Shape;1311;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3c4a8a0d6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3c4a8a0d6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9" name="Google Shape;1329;g33c4a8a0d61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dd329b6ca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dd329b6ca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6" name="Google Shape;1336;g2dd329b6ca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3c4a8a0d61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3c4a8a0d61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g33c4a8a0d61_3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dd329b6ca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dd329b6ca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g2dd329b6ca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3c4a8a0d61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33c4a8a0d61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g33c4a8a0d61_3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dd329b6ca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dd329b6ca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g2dd329b6ca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4cb2e176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34cb2e176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Cytoskeleton protein misfolded – missing data – post 4 week Tx effect – blister reduction &gt;40% (binary outcome) – difference in QoL (ctu)</a:t>
            </a:r>
            <a:endParaRPr/>
          </a:p>
          <a:p>
            <a:pPr indent="0" lvl="0" marL="0" rtl="0" algn="l">
              <a:spcBef>
                <a:spcPts val="0"/>
              </a:spcBef>
              <a:spcAft>
                <a:spcPts val="0"/>
              </a:spcAft>
              <a:buNone/>
            </a:pPr>
            <a:r>
              <a:rPr lang="nl-BE"/>
              <a:t>Not specific for prioritized endpoints, but GPC</a:t>
            </a:r>
            <a:endParaRPr/>
          </a:p>
        </p:txBody>
      </p:sp>
      <p:sp>
        <p:nvSpPr>
          <p:cNvPr id="240" name="Google Shape;24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Longitudinal cross-over analyses with small samples in itself is an interesting problem, we’ll focus on a different issue</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71915fedd_3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371915fedd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71915fedd_3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3371915fedd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71915fedd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371915fedd_3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371915fedd_3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71915fedd_3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71915fedd_3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371915fedd_3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7e2da848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7e2da8481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37e2da8481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371915fedd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371915fedd_3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371915fedd_3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diff in prob; odds ratio: </a:t>
            </a:r>
            <a:endParaRPr/>
          </a:p>
        </p:txBody>
      </p:sp>
      <p:sp>
        <p:nvSpPr>
          <p:cNvPr id="388" name="Google Shape;38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83f49b9d5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383f49b9d5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383f49b9d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03" name="Google Shape;40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Workhorse : BuyseTest: requires a group indicator + outcomes (prioritized) and dataset</a:t>
            </a:r>
            <a:endParaRPr/>
          </a:p>
          <a:p>
            <a:pPr indent="0" lvl="0" marL="0" rtl="0" algn="l">
              <a:spcBef>
                <a:spcPts val="0"/>
              </a:spcBef>
              <a:spcAft>
                <a:spcPts val="0"/>
              </a:spcAft>
              <a:buNone/>
            </a:pPr>
            <a:r>
              <a:rPr lang="nl-BE"/>
              <a:t>Default options via BuyseTest.options</a:t>
            </a:r>
            <a:endParaRPr/>
          </a:p>
        </p:txBody>
      </p:sp>
      <p:sp>
        <p:nvSpPr>
          <p:cNvPr id="412" name="Google Shape;41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4cb2e176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4cb2e176d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34cb2e176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4cb2e176d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4cb2e176d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34cb2e176d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4cb2e176d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34cb2e176d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334cb2e176d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4cb2e176d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4cb2e176d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334cb2e176d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34cb2e176d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34cb2e176d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82" name="Google Shape;482;g334cb2e176d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4cb2e176d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34cb2e176d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334cb2e176d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533fe8fa9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533fe8fa9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33533fe8fa9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3533fe8fa9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3533fe8fa9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33533fe8fa9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34cb2e176d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34cb2e176d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334cb2e176d_1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533fe8fa9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3533fe8fa9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33533fe8fa9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Permutation only resampled implemented – not exact </a:t>
            </a:r>
            <a:endParaRPr/>
          </a:p>
          <a:p>
            <a:pPr indent="0" lvl="0" marL="0" rtl="0" algn="l">
              <a:spcBef>
                <a:spcPts val="0"/>
              </a:spcBef>
              <a:spcAft>
                <a:spcPts val="0"/>
              </a:spcAft>
              <a:buNone/>
            </a:pPr>
            <a:r>
              <a:rPr lang="nl-BE"/>
              <a:t>Assume normal distibution of permuted NTB – ok for very small samples</a:t>
            </a:r>
            <a:endParaRPr/>
          </a:p>
        </p:txBody>
      </p:sp>
      <p:sp>
        <p:nvSpPr>
          <p:cNvPr id="595" name="Google Shape;59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34cb2e176d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34cb2e176d_1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g334cb2e176d_1_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533fe8fa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3533fe8fa9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33533fe8fa9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Simulated dataset has the same amount of events as CHARM preserved</a:t>
            </a:r>
            <a:endParaRPr/>
          </a:p>
        </p:txBody>
      </p:sp>
      <p:sp>
        <p:nvSpPr>
          <p:cNvPr id="637" name="Google Shape;63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But as said: we miss 46% of mortality</a:t>
            </a:r>
            <a:endParaRPr/>
          </a:p>
        </p:txBody>
      </p:sp>
      <p:sp>
        <p:nvSpPr>
          <p:cNvPr id="649" name="Google Shape;64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533fe8fa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g33533fe8fa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371915fedd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371915fedd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3371915fedd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3533fe8fa9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g33533fe8fa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533fe8fa9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33533fe8fa9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3533fe8fa9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3533fe8fa9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33533fe8fa9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3be1590239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3be1590239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33be1590239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Only week 4 since, QoL only measured at week 4 + uncertainty count</a:t>
            </a:r>
            <a:endParaRPr/>
          </a:p>
        </p:txBody>
      </p:sp>
      <p:sp>
        <p:nvSpPr>
          <p:cNvPr id="792" name="Google Shape;792;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MOVER for CI; but not implemented in BuyseTest</a:t>
            </a:r>
            <a:endParaRPr/>
          </a:p>
        </p:txBody>
      </p:sp>
      <p:sp>
        <p:nvSpPr>
          <p:cNvPr id="815" name="Google Shape;815;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Theshold = 0.5 (on a std scale: so uncertainty of half of the counts) – the higher the treshold to more you move to binary analysis</a:t>
            </a:r>
            <a:endParaRPr/>
          </a:p>
        </p:txBody>
      </p:sp>
      <p:sp>
        <p:nvSpPr>
          <p:cNvPr id="844" name="Google Shape;844;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Need to use u-statistic for CI, consistent in this case, not necessarily so. </a:t>
            </a:r>
            <a:endParaRPr/>
          </a:p>
        </p:txBody>
      </p:sp>
      <p:sp>
        <p:nvSpPr>
          <p:cNvPr id="853" name="Google Shape;853;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3be1590239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be1590239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33be1590239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 angiotensinreceptor blocker, candesartan, would be of benefit in patients with CHF and preserved LVEF</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2" name="Google Shape;87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2 types of censoring </a:t>
            </a:r>
            <a:endParaRPr/>
          </a:p>
        </p:txBody>
      </p:sp>
      <p:sp>
        <p:nvSpPr>
          <p:cNvPr id="880" name="Google Shape;880;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 name="Google Shape;896;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71915fedd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71915fedd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g3371915fedd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371915fedd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371915fedd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 name="Google Shape;965;g3371915fedd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371915fedd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371915fedd_1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3371915fedd_1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37ea67d3d5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37ea67d3d5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337ea67d3d5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371915fedd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371915fedd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g3371915fedd_1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371915fedd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371915fedd_1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3371915fedd_1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383f49b9d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3383f49b9d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 name="Google Shape;1052;g3383f49b9d5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composite != sum of events; so several pts with more than 1 event; which means deaths are ignored (cannot ignore hopsitalization of course)</a:t>
            </a:r>
            <a:endParaRPr/>
          </a:p>
          <a:p>
            <a:pPr indent="0" lvl="0" marL="0" rtl="0" algn="l">
              <a:spcBef>
                <a:spcPts val="0"/>
              </a:spcBef>
              <a:spcAft>
                <a:spcPts val="0"/>
              </a:spcAft>
              <a:buNone/>
            </a:pPr>
            <a:r>
              <a:rPr lang="nl-BE"/>
              <a:t>46% not used – but clinically most important</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3c4a8a0d6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g33c4a8a0d6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33c4a8a0d6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g33c4a8a0d6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3c4a8a0d6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g33c4a8a0d6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5" name="Google Shape;112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3c4a8a0d61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g33c4a8a0d61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33c4a8a0d61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g33c4a8a0d6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3c4a8a0d6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33c4a8a0d6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3eb0eab6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g33eb0eab6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Any link function can be taken</a:t>
            </a:r>
            <a:endParaRPr/>
          </a:p>
          <a:p>
            <a:pPr indent="0" lvl="0" marL="0" rtl="0" algn="l">
              <a:spcBef>
                <a:spcPts val="0"/>
              </a:spcBef>
              <a:spcAft>
                <a:spcPts val="0"/>
              </a:spcAft>
              <a:buNone/>
            </a:pPr>
            <a:r>
              <a:rPr lang="nl-BE"/>
              <a:t>PIM: Jackknife empirical likeliihood</a:t>
            </a:r>
            <a:endParaRPr/>
          </a:p>
          <a:p>
            <a:pPr indent="0" lvl="0" marL="0" rtl="0" algn="l">
              <a:spcBef>
                <a:spcPts val="0"/>
              </a:spcBef>
              <a:spcAft>
                <a:spcPts val="0"/>
              </a:spcAft>
              <a:buNone/>
            </a:pPr>
            <a:r>
              <a:rPr lang="nl-BE"/>
              <a:t>Mao extended conditional models to very specific limitations of proportional win fractions</a:t>
            </a:r>
            <a:endParaRPr/>
          </a:p>
        </p:txBody>
      </p:sp>
      <p:sp>
        <p:nvSpPr>
          <p:cNvPr id="1184" name="Google Shape;1184;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forced expiratory volume (FEV), which is an index of pulmonary function measured = the volume of air expelled after one second of constant effort</a:t>
            </a:r>
            <a:endParaRPr/>
          </a:p>
        </p:txBody>
      </p:sp>
      <p:sp>
        <p:nvSpPr>
          <p:cNvPr id="1195" name="Google Shape;1195;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7" name="Google Shape;1207;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Pyridie: toxic product causing liver, kidney and CNS issues + decreased gain in weiht</a:t>
            </a:r>
            <a:endParaRPr/>
          </a:p>
          <a:p>
            <a:pPr indent="0" lvl="0" marL="0" rtl="0" algn="l">
              <a:spcBef>
                <a:spcPts val="0"/>
              </a:spcBef>
              <a:spcAft>
                <a:spcPts val="0"/>
              </a:spcAft>
              <a:buNone/>
            </a:pPr>
            <a:r>
              <a:rPr lang="nl-BE"/>
              <a:t>GEE with Morel small sample + Firth correction</a:t>
            </a:r>
            <a:endParaRPr/>
          </a:p>
          <a:p>
            <a:pPr indent="0" lvl="0" marL="0" rtl="0" algn="l">
              <a:spcBef>
                <a:spcPts val="0"/>
              </a:spcBef>
              <a:spcAft>
                <a:spcPts val="0"/>
              </a:spcAft>
              <a:buNone/>
            </a:pPr>
            <a:r>
              <a:rPr lang="nl-BE"/>
              <a:t>Pairwise comparing doses + adjusted p-values Bnjamini-Hochberg</a:t>
            </a:r>
            <a:endParaRPr/>
          </a:p>
          <a:p>
            <a:pPr indent="0" lvl="0" marL="0" rtl="0" algn="l">
              <a:spcBef>
                <a:spcPts val="0"/>
              </a:spcBef>
              <a:spcAft>
                <a:spcPts val="0"/>
              </a:spcAft>
              <a:buNone/>
            </a:pPr>
            <a:r>
              <a:rPr lang="nl-BE"/>
              <a:t>&lt;50% meaning larger dose leads to lower gain in weight</a:t>
            </a:r>
            <a:endParaRPr/>
          </a:p>
        </p:txBody>
      </p:sp>
      <p:sp>
        <p:nvSpPr>
          <p:cNvPr id="1208" name="Google Shape;1208;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9" name="Google Shape;1219;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sz="1800">
                <a:latin typeface="Calibri"/>
                <a:ea typeface="Calibri"/>
                <a:cs typeface="Calibri"/>
                <a:sym typeface="Calibri"/>
              </a:rPr>
              <a:t>in many studies the research question does not involve covariates, such that the natural effect size is of a marginal nature. </a:t>
            </a:r>
            <a:endParaRPr/>
          </a:p>
        </p:txBody>
      </p:sp>
      <p:sp>
        <p:nvSpPr>
          <p:cNvPr id="1220" name="Google Shape;1220;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8" name="Google Shape;1228;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33be1590239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33be1590239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g33be1590239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3"/>
          <p:cNvSpPr/>
          <p:nvPr>
            <p:ph idx="2" type="pic"/>
          </p:nvPr>
        </p:nvSpPr>
        <p:spPr>
          <a:xfrm>
            <a:off x="5183188" y="987425"/>
            <a:ext cx="6172200" cy="4873625"/>
          </a:xfrm>
          <a:prstGeom prst="rect">
            <a:avLst/>
          </a:prstGeom>
          <a:noFill/>
          <a:ln>
            <a:noFill/>
          </a:ln>
        </p:spPr>
      </p:sp>
      <p:sp>
        <p:nvSpPr>
          <p:cNvPr id="68" name="Google Shape;68;p1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ohan.verbeeck@uhasselt.be" TargetMode="External"/><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hyperlink" Target="mailto:brice.ozenne@nru.dk" TargetMode="External"/><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4.png"/><Relationship Id="rId4" Type="http://schemas.openxmlformats.org/officeDocument/2006/relationships/image" Target="../media/image1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50.png"/><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51.png"/><Relationship Id="rId4" Type="http://schemas.openxmlformats.org/officeDocument/2006/relationships/image" Target="../media/image1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mailto:johan.verbeeck@uhasselt.be" TargetMode="External"/><Relationship Id="rId4" Type="http://schemas.openxmlformats.org/officeDocument/2006/relationships/image" Target="../media/image9.png"/><Relationship Id="rId5" Type="http://schemas.openxmlformats.org/officeDocument/2006/relationships/image" Target="../media/image154.png"/><Relationship Id="rId6" Type="http://schemas.openxmlformats.org/officeDocument/2006/relationships/hyperlink" Target="mailto:brice.ozenne@nru.d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hyperlink" Target="https://doi.org/10.3390/math11061502" TargetMode="External"/><Relationship Id="rId4" Type="http://schemas.openxmlformats.org/officeDocument/2006/relationships/hyperlink" Target="https://doi.org/10.1007/s00362-024-01635-0" TargetMode="External"/><Relationship Id="rId10" Type="http://schemas.openxmlformats.org/officeDocument/2006/relationships/hyperlink" Target="https://doi.org/10.1002/bimj.202100354" TargetMode="External"/><Relationship Id="rId9" Type="http://schemas.openxmlformats.org/officeDocument/2006/relationships/hyperlink" Target="https://doi.org/10.1002/bimj.202100354" TargetMode="External"/><Relationship Id="rId5" Type="http://schemas.openxmlformats.org/officeDocument/2006/relationships/hyperlink" Target="https://doi.org/10.1111/j.1467-9469.2010.00697.x" TargetMode="External"/><Relationship Id="rId6" Type="http://schemas.openxmlformats.org/officeDocument/2006/relationships/hyperlink" Target="https://doi.org/10.1111/j.1467-9469.2010.00697.x" TargetMode="External"/><Relationship Id="rId7" Type="http://schemas.openxmlformats.org/officeDocument/2006/relationships/hyperlink" Target="https://doi.org/10.1002/pst.2271" TargetMode="External"/><Relationship Id="rId8" Type="http://schemas.openxmlformats.org/officeDocument/2006/relationships/hyperlink" Target="https://doi.org/10.1177/17407745231206465"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doi.org/10.1080/19466315.2019.157527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hyperlink" Target="https://doi.org/10.1177/2515245918770963"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https://doi.org/10.2307/300196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bozenne/tutorial-DagStat2025-GPC"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18.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45.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54.png"/><Relationship Id="rId10" Type="http://schemas.openxmlformats.org/officeDocument/2006/relationships/image" Target="../media/image52.png"/><Relationship Id="rId9"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47.png"/><Relationship Id="rId8"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bozenne/tutorial-DagStat2025-GPC" TargetMode="Externa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5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1.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51.png"/><Relationship Id="rId7"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6.png"/><Relationship Id="rId4" Type="http://schemas.openxmlformats.org/officeDocument/2006/relationships/image" Target="../media/image98.png"/><Relationship Id="rId5"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2.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9.png"/><Relationship Id="rId4" Type="http://schemas.openxmlformats.org/officeDocument/2006/relationships/image" Target="../media/image108.png"/><Relationship Id="rId5" Type="http://schemas.openxmlformats.org/officeDocument/2006/relationships/image" Target="../media/image112.png"/><Relationship Id="rId6" Type="http://schemas.openxmlformats.org/officeDocument/2006/relationships/image" Target="../media/image111.png"/><Relationship Id="rId7"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0.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6.png"/><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5.pn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7.png"/><Relationship Id="rId4" Type="http://schemas.openxmlformats.org/officeDocument/2006/relationships/image" Target="../media/image1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2.png"/><Relationship Id="rId4" Type="http://schemas.openxmlformats.org/officeDocument/2006/relationships/image" Target="../media/image121.png"/><Relationship Id="rId5" Type="http://schemas.openxmlformats.org/officeDocument/2006/relationships/image" Target="../media/image120.png"/><Relationship Id="rId6" Type="http://schemas.openxmlformats.org/officeDocument/2006/relationships/image" Target="../media/image1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9.png"/><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6.png"/><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1.png"/><Relationship Id="rId6"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2.png"/><Relationship Id="rId4" Type="http://schemas.openxmlformats.org/officeDocument/2006/relationships/image" Target="../media/image1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5.png"/><Relationship Id="rId4" Type="http://schemas.openxmlformats.org/officeDocument/2006/relationships/image" Target="../media/image142.png"/><Relationship Id="rId5" Type="http://schemas.openxmlformats.org/officeDocument/2006/relationships/image" Target="../media/image139.png"/><Relationship Id="rId6" Type="http://schemas.openxmlformats.org/officeDocument/2006/relationships/image" Target="../media/image1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1.png"/><Relationship Id="rId4" Type="http://schemas.openxmlformats.org/officeDocument/2006/relationships/image" Target="../media/image143.png"/><Relationship Id="rId5" Type="http://schemas.openxmlformats.org/officeDocument/2006/relationships/image" Target="../media/image146.png"/><Relationship Id="rId6" Type="http://schemas.openxmlformats.org/officeDocument/2006/relationships/image" Target="../media/image14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1.png"/><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1452379" y="2133217"/>
            <a:ext cx="9144000" cy="23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22222"/>
              </a:buClr>
              <a:buSzPts val="3600"/>
              <a:buFont typeface="Calibri"/>
              <a:buNone/>
            </a:pPr>
            <a:r>
              <a:rPr b="0" i="0" lang="nl-BE" sz="3600">
                <a:solidFill>
                  <a:srgbClr val="222222"/>
                </a:solidFill>
                <a:latin typeface="Calibri"/>
                <a:ea typeface="Calibri"/>
                <a:cs typeface="Calibri"/>
                <a:sym typeface="Calibri"/>
              </a:rPr>
              <a:t>Generalized pairwise comparisons: </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A practical guide to the design and analysis of</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patient-centric trials</a:t>
            </a:r>
            <a:endParaRPr b="1" sz="3600">
              <a:solidFill>
                <a:schemeClr val="dk1"/>
              </a:solidFill>
            </a:endParaRPr>
          </a:p>
        </p:txBody>
      </p:sp>
      <p:sp>
        <p:nvSpPr>
          <p:cNvPr id="89" name="Google Shape;89;p1"/>
          <p:cNvSpPr txBox="1"/>
          <p:nvPr/>
        </p:nvSpPr>
        <p:spPr>
          <a:xfrm>
            <a:off x="275729" y="5155007"/>
            <a:ext cx="3218058" cy="156468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90" name="Google Shape;90;p1"/>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3516167" y="5122750"/>
            <a:ext cx="1543050" cy="1428750"/>
          </a:xfrm>
          <a:prstGeom prst="rect">
            <a:avLst/>
          </a:prstGeom>
          <a:noFill/>
          <a:ln>
            <a:noFill/>
          </a:ln>
        </p:spPr>
      </p:pic>
      <p:sp>
        <p:nvSpPr>
          <p:cNvPr id="92" name="Google Shape;92;p1"/>
          <p:cNvSpPr txBox="1"/>
          <p:nvPr/>
        </p:nvSpPr>
        <p:spPr>
          <a:xfrm>
            <a:off x="8497719" y="5054784"/>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pic>
        <p:nvPicPr>
          <p:cNvPr descr="University of Copenhagen | Columbia ICEP" id="93" name="Google Shape;93;p1"/>
          <p:cNvPicPr preferRelativeResize="0"/>
          <p:nvPr/>
        </p:nvPicPr>
        <p:blipFill rotWithShape="1">
          <a:blip r:embed="rId7">
            <a:alphaModFix/>
          </a:blip>
          <a:srcRect b="0" l="0" r="0" t="0"/>
          <a:stretch/>
        </p:blipFill>
        <p:spPr>
          <a:xfrm>
            <a:off x="5164494" y="5237649"/>
            <a:ext cx="3227948" cy="11989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hazard ratio</a:t>
            </a:r>
            <a:endParaRPr/>
          </a:p>
        </p:txBody>
      </p:sp>
      <p:sp>
        <p:nvSpPr>
          <p:cNvPr id="180" name="Google Shape;180;p10"/>
          <p:cNvSpPr txBox="1"/>
          <p:nvPr>
            <p:ph idx="1" type="body"/>
          </p:nvPr>
        </p:nvSpPr>
        <p:spPr>
          <a:xfrm>
            <a:off x="838200" y="1510664"/>
            <a:ext cx="10515600" cy="5113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Misinterpretation:</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 HR is time-dependent unless the hazard rates are proportional over time</a:t>
            </a:r>
            <a:endParaRPr/>
          </a:p>
        </p:txBody>
      </p:sp>
      <p:pic>
        <p:nvPicPr>
          <p:cNvPr id="181" name="Google Shape;181;p10"/>
          <p:cNvPicPr preferRelativeResize="0"/>
          <p:nvPr/>
        </p:nvPicPr>
        <p:blipFill rotWithShape="1">
          <a:blip r:embed="rId3">
            <a:alphaModFix/>
          </a:blip>
          <a:srcRect b="0" l="0" r="0" t="0"/>
          <a:stretch/>
        </p:blipFill>
        <p:spPr>
          <a:xfrm>
            <a:off x="2065019" y="2062322"/>
            <a:ext cx="7830821" cy="3489322"/>
          </a:xfrm>
          <a:prstGeom prst="rect">
            <a:avLst/>
          </a:prstGeom>
          <a:noFill/>
          <a:ln>
            <a:noFill/>
          </a:ln>
        </p:spPr>
      </p:pic>
      <p:sp>
        <p:nvSpPr>
          <p:cNvPr id="182" name="Google Shape;182;p10"/>
          <p:cNvSpPr txBox="1"/>
          <p:nvPr/>
        </p:nvSpPr>
        <p:spPr>
          <a:xfrm>
            <a:off x="8327484" y="6238268"/>
            <a:ext cx="3731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83" name="Google Shape;183;p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33be1590239_0_2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
        <p:nvSpPr>
          <p:cNvPr id="1267" name="Google Shape;1267;g33be1590239_0_200"/>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Challenges in designing trials with GPC</a:t>
            </a:r>
            <a:endParaRPr/>
          </a:p>
        </p:txBody>
      </p:sp>
      <p:sp>
        <p:nvSpPr>
          <p:cNvPr id="1268" name="Google Shape;1268;g33be1590239_0_200"/>
          <p:cNvSpPr txBox="1"/>
          <p:nvPr/>
        </p:nvSpPr>
        <p:spPr>
          <a:xfrm>
            <a:off x="452600" y="1289050"/>
            <a:ext cx="11616900" cy="4787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Definition of the estimand:</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ordering of the outcomes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threshold(s) of clinical relevance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encoding of the outcome: typically more neutral pairs when categorical vs. continuous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more neutral pairs =&gt; more weight for later outcomes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interim analyses may lead to different estimands, e.g. with survival as first outcome more neutral pairs at interim compared to final due to shorter follow-up time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800">
                <a:solidFill>
                  <a:schemeClr val="dk1"/>
                </a:solidFill>
                <a:latin typeface="Calibri"/>
                <a:ea typeface="Calibri"/>
                <a:cs typeface="Calibri"/>
                <a:sym typeface="Calibri"/>
              </a:rPr>
              <a:t>Simulations studies are typically required</a:t>
            </a:r>
            <a:endParaRPr sz="2800"/>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GPC being non-parametric: no explicit formula except special cases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joint distribution required: hypothesis on the </a:t>
            </a:r>
            <a:r>
              <a:rPr lang="nl-BE" sz="2400">
                <a:solidFill>
                  <a:schemeClr val="dk1"/>
                </a:solidFill>
                <a:latin typeface="Calibri"/>
                <a:ea typeface="Calibri"/>
                <a:cs typeface="Calibri"/>
                <a:sym typeface="Calibri"/>
              </a:rPr>
              <a:t>outcome </a:t>
            </a:r>
            <a:r>
              <a:rPr lang="nl-BE" sz="2400">
                <a:solidFill>
                  <a:schemeClr val="dk1"/>
                </a:solidFill>
                <a:latin typeface="Calibri"/>
                <a:ea typeface="Calibri"/>
                <a:cs typeface="Calibri"/>
                <a:sym typeface="Calibri"/>
              </a:rPr>
              <a:t>dependence structure</a:t>
            </a:r>
            <a:endParaRPr b="1" i="0" sz="2400" u="sng" strike="noStrike">
              <a:solidFill>
                <a:schemeClr val="dk1"/>
              </a:solidFill>
              <a:latin typeface="Calibri"/>
              <a:ea typeface="Calibri"/>
              <a:cs typeface="Calibri"/>
              <a:sym typeface="Calibri"/>
            </a:endParaRPr>
          </a:p>
        </p:txBody>
      </p:sp>
      <p:pic>
        <p:nvPicPr>
          <p:cNvPr id="1269" name="Google Shape;1269;g33be1590239_0_200"/>
          <p:cNvPicPr preferRelativeResize="0"/>
          <p:nvPr/>
        </p:nvPicPr>
        <p:blipFill>
          <a:blip r:embed="rId3">
            <a:alphaModFix/>
          </a:blip>
          <a:stretch>
            <a:fillRect/>
          </a:stretch>
        </p:blipFill>
        <p:spPr>
          <a:xfrm>
            <a:off x="452600" y="3431925"/>
            <a:ext cx="475100" cy="447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g33be1590239_0_2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76" name="Google Shape;1276;g33be1590239_0_2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Power/sample size calculation</a:t>
            </a:r>
            <a:r>
              <a:rPr lang="nl-BE" sz="4400">
                <a:solidFill>
                  <a:schemeClr val="dk1"/>
                </a:solidFill>
                <a:latin typeface="Calibri"/>
                <a:ea typeface="Calibri"/>
                <a:cs typeface="Calibri"/>
                <a:sym typeface="Calibri"/>
              </a:rPr>
              <a:t> with BuyseTest</a:t>
            </a:r>
            <a:endParaRPr/>
          </a:p>
        </p:txBody>
      </p:sp>
      <p:sp>
        <p:nvSpPr>
          <p:cNvPr id="1277" name="Google Shape;1277;g33be1590239_0_221"/>
          <p:cNvSpPr txBox="1"/>
          <p:nvPr/>
        </p:nvSpPr>
        <p:spPr>
          <a:xfrm>
            <a:off x="893400" y="1615000"/>
            <a:ext cx="11298600" cy="1603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1: define the data-generating mechanism via a function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generate a data.frame, one row per subject, one column for group and for each outcome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simplistic example with independent outcomes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000">
                <a:solidFill>
                  <a:schemeClr val="dk1"/>
                </a:solidFill>
                <a:latin typeface="Calibri"/>
                <a:ea typeface="Calibri"/>
                <a:cs typeface="Calibri"/>
                <a:sym typeface="Calibri"/>
              </a:rPr>
              <a:t>                                                  no censoring, no terminal event</a:t>
            </a:r>
            <a:endParaRPr sz="2000">
              <a:solidFill>
                <a:schemeClr val="dk1"/>
              </a:solidFill>
              <a:latin typeface="Calibri"/>
              <a:ea typeface="Calibri"/>
              <a:cs typeface="Calibri"/>
              <a:sym typeface="Calibri"/>
            </a:endParaRPr>
          </a:p>
        </p:txBody>
      </p:sp>
      <p:cxnSp>
        <p:nvCxnSpPr>
          <p:cNvPr id="1278" name="Google Shape;1278;g33be1590239_0_221"/>
          <p:cNvCxnSpPr>
            <a:endCxn id="1279" idx="0"/>
          </p:cNvCxnSpPr>
          <p:nvPr/>
        </p:nvCxnSpPr>
        <p:spPr>
          <a:xfrm>
            <a:off x="10201300" y="4269750"/>
            <a:ext cx="16500" cy="827400"/>
          </a:xfrm>
          <a:prstGeom prst="straightConnector1">
            <a:avLst/>
          </a:prstGeom>
          <a:noFill/>
          <a:ln cap="flat" cmpd="sng" w="28575">
            <a:solidFill>
              <a:schemeClr val="dk2"/>
            </a:solidFill>
            <a:prstDash val="solid"/>
            <a:round/>
            <a:headEnd len="med" w="med" type="none"/>
            <a:tailEnd len="med" w="med" type="triangle"/>
          </a:ln>
        </p:spPr>
      </p:cxnSp>
      <p:sp>
        <p:nvSpPr>
          <p:cNvPr id="1280" name="Google Shape;1280;g33be1590239_0_221"/>
          <p:cNvSpPr txBox="1"/>
          <p:nvPr/>
        </p:nvSpPr>
        <p:spPr>
          <a:xfrm>
            <a:off x="9006900" y="3532100"/>
            <a:ext cx="23469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000">
                <a:solidFill>
                  <a:schemeClr val="dk1"/>
                </a:solidFill>
                <a:latin typeface="Courier New"/>
                <a:ea typeface="Courier New"/>
                <a:cs typeface="Courier New"/>
                <a:sym typeface="Courier New"/>
              </a:rPr>
              <a:t>data.frame</a:t>
            </a:r>
            <a:endParaRPr sz="2000">
              <a:solidFill>
                <a:schemeClr val="dk1"/>
              </a:solidFill>
              <a:latin typeface="Courier New"/>
              <a:ea typeface="Courier New"/>
              <a:cs typeface="Courier New"/>
              <a:sym typeface="Courier New"/>
            </a:endParaRPr>
          </a:p>
          <a:p>
            <a:pPr indent="0" lvl="0" marL="0" rtl="0" algn="ctr">
              <a:spcBef>
                <a:spcPts val="0"/>
              </a:spcBef>
              <a:spcAft>
                <a:spcPts val="0"/>
              </a:spcAft>
              <a:buNone/>
            </a:pPr>
            <a:r>
              <a:rPr lang="nl-BE" sz="2000">
                <a:solidFill>
                  <a:schemeClr val="dk1"/>
                </a:solidFill>
                <a:latin typeface="Calibri"/>
                <a:ea typeface="Calibri"/>
                <a:cs typeface="Calibri"/>
                <a:sym typeface="Calibri"/>
              </a:rPr>
              <a:t>format</a:t>
            </a:r>
            <a:endParaRPr sz="2000">
              <a:solidFill>
                <a:schemeClr val="dk1"/>
              </a:solidFill>
              <a:latin typeface="Calibri"/>
              <a:ea typeface="Calibri"/>
              <a:cs typeface="Calibri"/>
              <a:sym typeface="Calibri"/>
            </a:endParaRPr>
          </a:p>
        </p:txBody>
      </p:sp>
      <p:pic>
        <p:nvPicPr>
          <p:cNvPr id="1279" name="Google Shape;1279;g33be1590239_0_221"/>
          <p:cNvPicPr preferRelativeResize="0"/>
          <p:nvPr/>
        </p:nvPicPr>
        <p:blipFill>
          <a:blip r:embed="rId3">
            <a:alphaModFix/>
          </a:blip>
          <a:stretch>
            <a:fillRect/>
          </a:stretch>
        </p:blipFill>
        <p:spPr>
          <a:xfrm>
            <a:off x="8652883" y="5097150"/>
            <a:ext cx="3129835" cy="1382100"/>
          </a:xfrm>
          <a:prstGeom prst="rect">
            <a:avLst/>
          </a:prstGeom>
          <a:noFill/>
          <a:ln>
            <a:noFill/>
          </a:ln>
        </p:spPr>
      </p:pic>
      <p:pic>
        <p:nvPicPr>
          <p:cNvPr id="1281" name="Google Shape;1281;g33be1590239_0_221"/>
          <p:cNvPicPr preferRelativeResize="0"/>
          <p:nvPr/>
        </p:nvPicPr>
        <p:blipFill>
          <a:blip r:embed="rId4">
            <a:alphaModFix/>
          </a:blip>
          <a:stretch>
            <a:fillRect/>
          </a:stretch>
        </p:blipFill>
        <p:spPr>
          <a:xfrm>
            <a:off x="628800" y="3371575"/>
            <a:ext cx="7987471" cy="31816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g33be1590239_0_2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88" name="Google Shape;1288;g33be1590239_0_23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 calculation with BuyseTest</a:t>
            </a:r>
            <a:endParaRPr/>
          </a:p>
        </p:txBody>
      </p:sp>
      <p:sp>
        <p:nvSpPr>
          <p:cNvPr id="1289" name="Google Shape;1289;g33be1590239_0_239"/>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evaluate rejection rate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under the proposed data generating mechanism</a:t>
            </a:r>
            <a:endParaRPr sz="2800">
              <a:solidFill>
                <a:schemeClr val="dk1"/>
              </a:solidFill>
              <a:latin typeface="Calibri"/>
              <a:ea typeface="Calibri"/>
              <a:cs typeface="Calibri"/>
              <a:sym typeface="Calibri"/>
            </a:endParaRPr>
          </a:p>
        </p:txBody>
      </p:sp>
      <p:sp>
        <p:nvSpPr>
          <p:cNvPr id="1290" name="Google Shape;1290;g33be1590239_0_239"/>
          <p:cNvSpPr txBox="1"/>
          <p:nvPr/>
        </p:nvSpPr>
        <p:spPr>
          <a:xfrm>
            <a:off x="8904600" y="2628675"/>
            <a:ext cx="2605200" cy="22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number of simulations used to estimate the rejection rate</a:t>
            </a:r>
            <a:endParaRPr sz="2800">
              <a:solidFill>
                <a:schemeClr val="dk1"/>
              </a:solidFill>
              <a:latin typeface="Calibri"/>
              <a:ea typeface="Calibri"/>
              <a:cs typeface="Calibri"/>
              <a:sym typeface="Calibri"/>
            </a:endParaRPr>
          </a:p>
        </p:txBody>
      </p:sp>
      <p:pic>
        <p:nvPicPr>
          <p:cNvPr id="1291" name="Google Shape;1291;g33be1590239_0_239"/>
          <p:cNvPicPr preferRelativeResize="0"/>
          <p:nvPr/>
        </p:nvPicPr>
        <p:blipFill>
          <a:blip r:embed="rId3">
            <a:alphaModFix/>
          </a:blip>
          <a:stretch>
            <a:fillRect/>
          </a:stretch>
        </p:blipFill>
        <p:spPr>
          <a:xfrm>
            <a:off x="628800" y="3612700"/>
            <a:ext cx="8021786" cy="3108750"/>
          </a:xfrm>
          <a:prstGeom prst="rect">
            <a:avLst/>
          </a:prstGeom>
          <a:noFill/>
          <a:ln>
            <a:noFill/>
          </a:ln>
        </p:spPr>
      </p:pic>
      <p:pic>
        <p:nvPicPr>
          <p:cNvPr id="1292" name="Google Shape;1292;g33be1590239_0_239"/>
          <p:cNvPicPr preferRelativeResize="0"/>
          <p:nvPr/>
        </p:nvPicPr>
        <p:blipFill>
          <a:blip r:embed="rId4">
            <a:alphaModFix/>
          </a:blip>
          <a:stretch>
            <a:fillRect/>
          </a:stretch>
        </p:blipFill>
        <p:spPr>
          <a:xfrm>
            <a:off x="569050" y="2628673"/>
            <a:ext cx="8235951" cy="984025"/>
          </a:xfrm>
          <a:prstGeom prst="rect">
            <a:avLst/>
          </a:prstGeom>
          <a:noFill/>
          <a:ln>
            <a:noFill/>
          </a:ln>
        </p:spPr>
      </p:pic>
      <p:cxnSp>
        <p:nvCxnSpPr>
          <p:cNvPr id="1293" name="Google Shape;1293;g33be1590239_0_239"/>
          <p:cNvCxnSpPr/>
          <p:nvPr/>
        </p:nvCxnSpPr>
        <p:spPr>
          <a:xfrm>
            <a:off x="2920875" y="3346150"/>
            <a:ext cx="902400" cy="300"/>
          </a:xfrm>
          <a:prstGeom prst="straightConnector1">
            <a:avLst/>
          </a:prstGeom>
          <a:noFill/>
          <a:ln cap="flat" cmpd="sng" w="9525">
            <a:solidFill>
              <a:schemeClr val="dk1"/>
            </a:solidFill>
            <a:prstDash val="solid"/>
            <a:round/>
            <a:headEnd len="med" w="med" type="none"/>
            <a:tailEnd len="med" w="med" type="none"/>
          </a:ln>
        </p:spPr>
      </p:cxnSp>
      <p:cxnSp>
        <p:nvCxnSpPr>
          <p:cNvPr id="1294" name="Google Shape;1294;g33be1590239_0_239"/>
          <p:cNvCxnSpPr>
            <a:endCxn id="1290" idx="1"/>
          </p:cNvCxnSpPr>
          <p:nvPr/>
        </p:nvCxnSpPr>
        <p:spPr>
          <a:xfrm>
            <a:off x="3933000" y="3375525"/>
            <a:ext cx="4971600" cy="4008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g33be1590239_0_250"/>
          <p:cNvPicPr preferRelativeResize="0"/>
          <p:nvPr/>
        </p:nvPicPr>
        <p:blipFill>
          <a:blip r:embed="rId3">
            <a:alphaModFix/>
          </a:blip>
          <a:stretch>
            <a:fillRect/>
          </a:stretch>
        </p:blipFill>
        <p:spPr>
          <a:xfrm>
            <a:off x="628800" y="3548575"/>
            <a:ext cx="7351571" cy="3172874"/>
          </a:xfrm>
          <a:prstGeom prst="rect">
            <a:avLst/>
          </a:prstGeom>
          <a:noFill/>
          <a:ln>
            <a:noFill/>
          </a:ln>
        </p:spPr>
      </p:pic>
      <p:pic>
        <p:nvPicPr>
          <p:cNvPr id="1301" name="Google Shape;1301;g33be1590239_0_250"/>
          <p:cNvPicPr preferRelativeResize="0"/>
          <p:nvPr/>
        </p:nvPicPr>
        <p:blipFill>
          <a:blip r:embed="rId4">
            <a:alphaModFix/>
          </a:blip>
          <a:stretch>
            <a:fillRect/>
          </a:stretch>
        </p:blipFill>
        <p:spPr>
          <a:xfrm>
            <a:off x="628800" y="2628675"/>
            <a:ext cx="7351575" cy="885470"/>
          </a:xfrm>
          <a:prstGeom prst="rect">
            <a:avLst/>
          </a:prstGeom>
          <a:noFill/>
          <a:ln>
            <a:noFill/>
          </a:ln>
        </p:spPr>
      </p:pic>
      <p:sp>
        <p:nvSpPr>
          <p:cNvPr id="1302" name="Google Shape;1302;g33be1590239_0_2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303" name="Google Shape;1303;g33be1590239_0_25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Sample size </a:t>
            </a:r>
            <a:r>
              <a:rPr lang="nl-BE" sz="4400">
                <a:solidFill>
                  <a:schemeClr val="dk1"/>
                </a:solidFill>
                <a:latin typeface="Calibri"/>
                <a:ea typeface="Calibri"/>
                <a:cs typeface="Calibri"/>
                <a:sym typeface="Calibri"/>
              </a:rPr>
              <a:t>calculation with BuyseTest</a:t>
            </a:r>
            <a:endParaRPr/>
          </a:p>
        </p:txBody>
      </p:sp>
      <p:sp>
        <p:nvSpPr>
          <p:cNvPr id="1304" name="Google Shape;1304;g33be1590239_0_250"/>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approximate the sample size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000">
                <a:solidFill>
                  <a:schemeClr val="dk1"/>
                </a:solidFill>
                <a:latin typeface="Calibri"/>
                <a:ea typeface="Calibri"/>
                <a:cs typeface="Calibri"/>
                <a:sym typeface="Calibri"/>
              </a:rPr>
              <a:t>(based on an asymptotic approximation, no accurate when only a sample sample is needed)</a:t>
            </a:r>
            <a:endParaRPr sz="2000">
              <a:solidFill>
                <a:schemeClr val="dk1"/>
              </a:solidFill>
              <a:latin typeface="Calibri"/>
              <a:ea typeface="Calibri"/>
              <a:cs typeface="Calibri"/>
              <a:sym typeface="Calibri"/>
            </a:endParaRPr>
          </a:p>
        </p:txBody>
      </p:sp>
      <p:cxnSp>
        <p:nvCxnSpPr>
          <p:cNvPr id="1305" name="Google Shape;1305;g33be1590239_0_250"/>
          <p:cNvCxnSpPr/>
          <p:nvPr/>
        </p:nvCxnSpPr>
        <p:spPr>
          <a:xfrm>
            <a:off x="3952525" y="3346150"/>
            <a:ext cx="4696500" cy="452100"/>
          </a:xfrm>
          <a:prstGeom prst="straightConnector1">
            <a:avLst/>
          </a:prstGeom>
          <a:noFill/>
          <a:ln cap="flat" cmpd="sng" w="38100">
            <a:solidFill>
              <a:schemeClr val="dk2"/>
            </a:solidFill>
            <a:prstDash val="solid"/>
            <a:round/>
            <a:headEnd len="med" w="med" type="triangle"/>
            <a:tailEnd len="med" w="med" type="none"/>
          </a:ln>
        </p:spPr>
      </p:cxnSp>
      <p:sp>
        <p:nvSpPr>
          <p:cNvPr id="1306" name="Google Shape;1306;g33be1590239_0_250"/>
          <p:cNvSpPr txBox="1"/>
          <p:nvPr/>
        </p:nvSpPr>
        <p:spPr>
          <a:xfrm>
            <a:off x="8610600" y="2628675"/>
            <a:ext cx="3392100" cy="39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10 large datasets</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(default n=m=2000) used to estimate the asymptotic variance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1000 </a:t>
            </a:r>
            <a:r>
              <a:rPr lang="nl-BE" sz="2800">
                <a:solidFill>
                  <a:schemeClr val="dk1"/>
                </a:solidFill>
                <a:latin typeface="Calibri"/>
                <a:ea typeface="Calibri"/>
                <a:cs typeface="Calibri"/>
                <a:sym typeface="Calibri"/>
              </a:rPr>
              <a:t>simulations used to estimate the rejection rate</a:t>
            </a:r>
            <a:endParaRPr sz="2800">
              <a:solidFill>
                <a:schemeClr val="dk1"/>
              </a:solidFill>
              <a:latin typeface="Calibri"/>
              <a:ea typeface="Calibri"/>
              <a:cs typeface="Calibri"/>
              <a:sym typeface="Calibri"/>
            </a:endParaRPr>
          </a:p>
        </p:txBody>
      </p:sp>
      <p:cxnSp>
        <p:nvCxnSpPr>
          <p:cNvPr id="1307" name="Google Shape;1307;g33be1590239_0_250"/>
          <p:cNvCxnSpPr/>
          <p:nvPr/>
        </p:nvCxnSpPr>
        <p:spPr>
          <a:xfrm>
            <a:off x="3090000" y="3305600"/>
            <a:ext cx="7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12"/>
          <p:cNvSpPr txBox="1"/>
          <p:nvPr>
            <p:ph idx="12" type="sldNum"/>
          </p:nvPr>
        </p:nvSpPr>
        <p:spPr>
          <a:xfrm>
            <a:off x="9123555"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sz="1600"/>
              <a:t>‹#›</a:t>
            </a:fld>
            <a:endParaRPr sz="1600"/>
          </a:p>
        </p:txBody>
      </p:sp>
      <p:sp>
        <p:nvSpPr>
          <p:cNvPr id="1314" name="Google Shape;1314;p11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GPC in a nutshell</a:t>
            </a:r>
            <a:endParaRPr/>
          </a:p>
        </p:txBody>
      </p:sp>
      <p:sp>
        <p:nvSpPr>
          <p:cNvPr id="1315" name="Google Shape;1315;p112"/>
          <p:cNvSpPr txBox="1"/>
          <p:nvPr/>
        </p:nvSpPr>
        <p:spPr>
          <a:xfrm>
            <a:off x="452600" y="1328725"/>
            <a:ext cx="11616900" cy="5479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Principled way to combine outcomes of different nature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hierarchy, threshold of clinical relevant, restriction time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require careful considerations and discussion</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 </a:t>
            </a:r>
            <a:r>
              <a:rPr lang="nl-BE" sz="2800">
                <a:solidFill>
                  <a:schemeClr val="dk1"/>
                </a:solidFill>
                <a:latin typeface="Calibri"/>
                <a:ea typeface="Calibri"/>
                <a:cs typeface="Calibri"/>
                <a:sym typeface="Calibri"/>
              </a:rPr>
              <a:t>address</a:t>
            </a:r>
            <a:r>
              <a:rPr lang="nl-BE" sz="2800">
                <a:solidFill>
                  <a:schemeClr val="dk1"/>
                </a:solidFill>
                <a:latin typeface="Calibri"/>
                <a:ea typeface="Calibri"/>
                <a:cs typeface="Calibri"/>
                <a:sym typeface="Calibri"/>
              </a:rPr>
              <a:t> a pertinent clinical question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patient centric: what treatment benefits most the patient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while understanding the impact of each outcome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Net Treatment Benefit as an interpretable and additive effect measure</a:t>
            </a:r>
            <a:endParaRPr sz="20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A ‘mature’ framework that can handle many of the usual complications</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right-censoring, competing risks, covariates, multiple testing</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The          package BuyseTest attempts to provide a convenient &amp; transparent interface</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despite remaining open questions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000">
                <a:solidFill>
                  <a:schemeClr val="dk1"/>
                </a:solidFill>
                <a:latin typeface="Calibri"/>
                <a:ea typeface="Calibri"/>
                <a:cs typeface="Calibri"/>
                <a:sym typeface="Calibri"/>
              </a:rPr>
              <a:t>interim analyses, non-transitivity with &gt;2 groups,  correlated right-censored outcomes, …</a:t>
            </a:r>
            <a:endParaRPr sz="2800">
              <a:solidFill>
                <a:schemeClr val="dk1"/>
              </a:solidFill>
              <a:latin typeface="Calibri"/>
              <a:ea typeface="Calibri"/>
              <a:cs typeface="Calibri"/>
              <a:sym typeface="Calibri"/>
            </a:endParaRPr>
          </a:p>
        </p:txBody>
      </p:sp>
      <p:pic>
        <p:nvPicPr>
          <p:cNvPr id="1316" name="Google Shape;1316;p112"/>
          <p:cNvPicPr preferRelativeResize="0"/>
          <p:nvPr/>
        </p:nvPicPr>
        <p:blipFill>
          <a:blip r:embed="rId3">
            <a:alphaModFix/>
          </a:blip>
          <a:stretch>
            <a:fillRect/>
          </a:stretch>
        </p:blipFill>
        <p:spPr>
          <a:xfrm>
            <a:off x="1449197" y="5415975"/>
            <a:ext cx="442851" cy="343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13"/>
          <p:cNvSpPr txBox="1"/>
          <p:nvPr/>
        </p:nvSpPr>
        <p:spPr>
          <a:xfrm>
            <a:off x="8923150" y="5218688"/>
            <a:ext cx="3218058" cy="15010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1322" name="Google Shape;1322;p113"/>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1323" name="Google Shape;1323;p113"/>
          <p:cNvPicPr preferRelativeResize="0"/>
          <p:nvPr/>
        </p:nvPicPr>
        <p:blipFill>
          <a:blip r:embed="rId5">
            <a:alphaModFix/>
          </a:blip>
          <a:stretch>
            <a:fillRect/>
          </a:stretch>
        </p:blipFill>
        <p:spPr>
          <a:xfrm>
            <a:off x="1931075" y="187300"/>
            <a:ext cx="6992065" cy="6670700"/>
          </a:xfrm>
          <a:prstGeom prst="rect">
            <a:avLst/>
          </a:prstGeom>
          <a:noFill/>
          <a:ln>
            <a:noFill/>
          </a:ln>
        </p:spPr>
      </p:pic>
      <p:sp>
        <p:nvSpPr>
          <p:cNvPr id="1324" name="Google Shape;1324;p113"/>
          <p:cNvSpPr txBox="1"/>
          <p:nvPr/>
        </p:nvSpPr>
        <p:spPr>
          <a:xfrm>
            <a:off x="98305" y="4889538"/>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sp>
        <p:nvSpPr>
          <p:cNvPr id="1325" name="Google Shape;1325;p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g33c4a8a0d61_3_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a:t>
            </a:r>
            <a:r>
              <a:rPr lang="nl-BE" sz="4400">
                <a:solidFill>
                  <a:schemeClr val="dk1"/>
                </a:solidFill>
                <a:latin typeface="Calibri"/>
                <a:ea typeface="Calibri"/>
                <a:cs typeface="Calibri"/>
                <a:sym typeface="Calibri"/>
              </a:rPr>
              <a:t>1/6)</a:t>
            </a:r>
            <a:endParaRPr/>
          </a:p>
        </p:txBody>
      </p:sp>
      <p:sp>
        <p:nvSpPr>
          <p:cNvPr id="1332" name="Google Shape;1332;g33c4a8a0d61_3_0"/>
          <p:cNvSpPr txBox="1"/>
          <p:nvPr/>
        </p:nvSpPr>
        <p:spPr>
          <a:xfrm>
            <a:off x="568800" y="11352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Anderson,W.N.; Verbeeck, J. Exact Permutation and Bootstrap Distribution of Generalized Pairwise Comparisons Statistics. Mathematics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2023, 11, 1502. </a:t>
            </a:r>
            <a:r>
              <a:rPr lang="nl-BE" sz="1500" u="sng">
                <a:solidFill>
                  <a:schemeClr val="hlink"/>
                </a:solidFill>
                <a:latin typeface="Calibri"/>
                <a:ea typeface="Calibri"/>
                <a:cs typeface="Calibri"/>
                <a:sym typeface="Calibri"/>
                <a:hlinkClick r:id="rId3"/>
              </a:rPr>
              <a:t>https://doi.org/10.3390/math11061502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Buyse M. Generalized pairwise comparisons of prioritized outcomes in the two-sample problem. Stat Med. 2010 Dec 30;29(30):3245-57. doi: 10.1002/sim.3923.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Brunner E, Vandemeulebroecke M, and Mütze T. Win odds: An adaptation of the win ratio to include ties. Statistics in Medicine. 2021; 40, 3367–3384.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Brunner, E., Konietschke, F. An unbiased rank-based estimator of the Mann–Whitney variance including the case of ties. </a:t>
            </a:r>
            <a:r>
              <a:rPr i="1" lang="nl-BE" sz="1500">
                <a:solidFill>
                  <a:schemeClr val="dk1"/>
                </a:solidFill>
                <a:latin typeface="Calibri"/>
                <a:ea typeface="Calibri"/>
                <a:cs typeface="Calibri"/>
                <a:sym typeface="Calibri"/>
              </a:rPr>
              <a:t>Stat Papers</a:t>
            </a:r>
            <a:r>
              <a:rPr lang="nl-BE" sz="1500">
                <a:solidFill>
                  <a:schemeClr val="dk1"/>
                </a:solidFill>
                <a:latin typeface="Calibri"/>
                <a:ea typeface="Calibri"/>
                <a:cs typeface="Calibri"/>
                <a:sym typeface="Calibri"/>
              </a:rPr>
              <a:t> </a:t>
            </a:r>
            <a:r>
              <a:rPr b="1" lang="nl-BE" sz="1500">
                <a:solidFill>
                  <a:schemeClr val="dk1"/>
                </a:solidFill>
                <a:latin typeface="Calibri"/>
                <a:ea typeface="Calibri"/>
                <a:cs typeface="Calibri"/>
                <a:sym typeface="Calibri"/>
              </a:rPr>
              <a:t>66</a:t>
            </a:r>
            <a:r>
              <a:rPr lang="nl-BE" sz="1500">
                <a:solidFill>
                  <a:schemeClr val="dk1"/>
                </a:solidFill>
                <a:latin typeface="Calibri"/>
                <a:ea typeface="Calibri"/>
                <a:cs typeface="Calibri"/>
                <a:sym typeface="Calibri"/>
              </a:rPr>
              <a:t>, 20 (2025). </a:t>
            </a:r>
            <a:r>
              <a:rPr lang="nl-BE" sz="1500" u="sng">
                <a:solidFill>
                  <a:schemeClr val="hlink"/>
                </a:solidFill>
                <a:latin typeface="Calibri"/>
                <a:ea typeface="Calibri"/>
                <a:cs typeface="Calibri"/>
                <a:sym typeface="Calibri"/>
                <a:hlinkClick r:id="rId4"/>
              </a:rPr>
              <a:t>https://doi.org/10.1007/s00362-024-01635-0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DATTA, S., BANDYOPADHYAY, D. and SATTEN, G.A. (2010), Inverse Probability of Censoring Weighted </a:t>
            </a:r>
            <a:r>
              <a:rPr i="1" lang="nl-BE" sz="1500">
                <a:solidFill>
                  <a:schemeClr val="dk1"/>
                </a:solidFill>
                <a:latin typeface="Calibri"/>
                <a:ea typeface="Calibri"/>
                <a:cs typeface="Calibri"/>
                <a:sym typeface="Calibri"/>
              </a:rPr>
              <a:t>U</a:t>
            </a:r>
            <a:r>
              <a:rPr lang="nl-BE" sz="1500">
                <a:solidFill>
                  <a:schemeClr val="dk1"/>
                </a:solidFill>
                <a:latin typeface="Calibri"/>
                <a:ea typeface="Calibri"/>
                <a:cs typeface="Calibri"/>
                <a:sym typeface="Calibri"/>
              </a:rPr>
              <a:t>-statistics for Right-Censored Data with an Application to Testing Hypotheses. Scandinavian Journal of Statistics, 37: 680-700.</a:t>
            </a:r>
            <a:r>
              <a:rPr lang="nl-BE" sz="15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6"/>
              </a:rPr>
              <a:t>https://doi.org/10.1111/j.1467-9469.2010.00697.x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Legrand C, Péron J, Lambert A, Buyse M. On the use of extreme value tail modeling for generalized pairwise comparisons with censored outcomes. </a:t>
            </a:r>
            <a:r>
              <a:rPr i="1" lang="nl-BE" sz="1500">
                <a:solidFill>
                  <a:schemeClr val="dk1"/>
                </a:solidFill>
                <a:latin typeface="Calibri"/>
                <a:ea typeface="Calibri"/>
                <a:cs typeface="Calibri"/>
                <a:sym typeface="Calibri"/>
              </a:rPr>
              <a:t>Pharmaceutical Statistics</a:t>
            </a:r>
            <a:r>
              <a:rPr lang="nl-BE" sz="1500">
                <a:solidFill>
                  <a:schemeClr val="dk1"/>
                </a:solidFill>
                <a:latin typeface="Calibri"/>
                <a:ea typeface="Calibri"/>
                <a:cs typeface="Calibri"/>
                <a:sym typeface="Calibri"/>
              </a:rPr>
              <a:t>. 2023; 22(2): 284-299. doi:</a:t>
            </a:r>
            <a:r>
              <a:rPr lang="nl-BE" sz="1500" u="sng">
                <a:solidFill>
                  <a:schemeClr val="hlink"/>
                </a:solidFill>
                <a:latin typeface="Calibri"/>
                <a:ea typeface="Calibri"/>
                <a:cs typeface="Calibri"/>
                <a:sym typeface="Calibri"/>
                <a:hlinkClick r:id="rId7"/>
              </a:rPr>
              <a:t>10.1002/pst.2271</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Sengar M, Mathews V, et al. Design of a clinical trial using generalized pairwise comparisons to test a less intensive treatment regimen. </a:t>
            </a:r>
            <a:r>
              <a:rPr i="1" lang="nl-BE" sz="1500">
                <a:solidFill>
                  <a:schemeClr val="dk1"/>
                </a:solidFill>
                <a:latin typeface="Calibri"/>
                <a:ea typeface="Calibri"/>
                <a:cs typeface="Calibri"/>
                <a:sym typeface="Calibri"/>
              </a:rPr>
              <a:t>Clinical Trials</a:t>
            </a:r>
            <a:r>
              <a:rPr lang="nl-BE" sz="1500">
                <a:solidFill>
                  <a:schemeClr val="dk1"/>
                </a:solidFill>
                <a:latin typeface="Calibri"/>
                <a:ea typeface="Calibri"/>
                <a:cs typeface="Calibri"/>
                <a:sym typeface="Calibri"/>
              </a:rPr>
              <a:t>. 2024;21(2):180-188. doi:</a:t>
            </a:r>
            <a:r>
              <a:rPr lang="nl-BE" sz="1500" u="sng">
                <a:solidFill>
                  <a:schemeClr val="hlink"/>
                </a:solidFill>
                <a:latin typeface="Calibri"/>
                <a:ea typeface="Calibri"/>
                <a:cs typeface="Calibri"/>
                <a:sym typeface="Calibri"/>
                <a:hlinkClick r:id="rId8"/>
              </a:rPr>
              <a:t>10.1177/17407745231206465</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Deltuvaite-Thomas, V., Verbeeck, J., Burzykowski, T., Buyse, M., Tournigand, C., Molenberghs, G., &amp; Thas, O. (2023). Generalized pairwise comparisons for censored data: An overview. </a:t>
            </a:r>
            <a:r>
              <a:rPr i="1" lang="nl-BE" sz="1500">
                <a:solidFill>
                  <a:schemeClr val="dk1"/>
                </a:solidFill>
                <a:latin typeface="Calibri"/>
                <a:ea typeface="Calibri"/>
                <a:cs typeface="Calibri"/>
                <a:sym typeface="Calibri"/>
              </a:rPr>
              <a:t>Biometrical Journal</a:t>
            </a:r>
            <a:r>
              <a:rPr lang="nl-BE" sz="1500">
                <a:solidFill>
                  <a:schemeClr val="dk1"/>
                </a:solidFill>
                <a:latin typeface="Calibri"/>
                <a:ea typeface="Calibri"/>
                <a:cs typeface="Calibri"/>
                <a:sym typeface="Calibri"/>
              </a:rPr>
              <a:t>, 65, 2100354.</a:t>
            </a:r>
            <a:r>
              <a:rPr lang="nl-BE" sz="1500">
                <a:solidFill>
                  <a:schemeClr val="dk1"/>
                </a:solidFill>
                <a:uFill>
                  <a:noFill/>
                </a:uFill>
                <a:latin typeface="Calibri"/>
                <a:ea typeface="Calibri"/>
                <a:cs typeface="Calibri"/>
                <a:sym typeface="Calibri"/>
                <a:hlinkClick r:id="rId9">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10"/>
              </a:rPr>
              <a:t>https://doi.org/10.1002/bimj.202100354</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g2dd329b6ca2_0_15"/>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(2/6)</a:t>
            </a:r>
            <a:endParaRPr/>
          </a:p>
        </p:txBody>
      </p:sp>
      <p:sp>
        <p:nvSpPr>
          <p:cNvPr id="1339" name="Google Shape;1339;g2dd329b6ca2_0_15"/>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Qiu J, Matsouaka RA, Chang YW, Wang J, Vandemeulebroecke M. The Win Ratio: On Interpretation and Handling of Ties. Statistics in Biopharmaceutical Research. 2019; 12(1), 99–106. </a:t>
            </a:r>
            <a:r>
              <a:rPr lang="nl-BE" sz="1500" u="sng">
                <a:solidFill>
                  <a:schemeClr val="hlink"/>
                </a:solidFill>
                <a:latin typeface="Calibri"/>
                <a:ea typeface="Calibri"/>
                <a:cs typeface="Calibri"/>
                <a:sym typeface="Calibri"/>
                <a:hlinkClick r:id="rId3"/>
              </a:rPr>
              <a:t>https://doi.org/10.1080/19466315.2019.1575279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Dong Gaohong, Mao Lu , Huang Bo, Gamalo-Siebers Margaret , Wang Jiuzhou, Yu GuangLei  &amp; Hoaglin David C. (2020) The inverse-probability-of-censoring weighting (IPCW) adjusted win ratio statistic: an unbiased estimator in the presence of independent censoring, Journal of Biopharmaceutical Statistics, 30:5, 882-899, DOI:10.1080/10543406.2020.1757692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Huang B, Cui Y, Wang D, Cheng Y, Gamalo-Siebers M. The stratified win statistics (win ratio, win odds, and net benefit). Pharm Stat. 2023 Jul-Aug;22(4):748-756. doi: 10.1002/pst.2293.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Efron, Bradley, The two sample problem with censored data, Berkeley Symp. on Math. Statist. and Prob., 1967 5.4: 831-853 (1967)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Fay MP, Brittain EH, Shih JH, Follmann DA, Gabriel EE. Causal estimands and confidence intervals associated with Wilcoxon-Mann-Whitney tests in randomized experiments. Stat Med. 2018 Sep 10;37(20):2923-2937. doi: 10.1002/sim.7799.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Gehan, Edmund A. “A Generalized Two-Sample Wilcoxon Test for Doubly Censored Data.” </a:t>
            </a:r>
            <a:r>
              <a:rPr i="1" lang="nl-BE" sz="1500">
                <a:solidFill>
                  <a:schemeClr val="dk1"/>
                </a:solidFill>
                <a:latin typeface="Calibri"/>
                <a:ea typeface="Calibri"/>
                <a:cs typeface="Calibri"/>
                <a:sym typeface="Calibri"/>
              </a:rPr>
              <a:t>Biometrika</a:t>
            </a:r>
            <a:r>
              <a:rPr lang="nl-BE" sz="1500">
                <a:solidFill>
                  <a:schemeClr val="dk1"/>
                </a:solidFill>
                <a:latin typeface="Calibri"/>
                <a:ea typeface="Calibri"/>
                <a:cs typeface="Calibri"/>
                <a:sym typeface="Calibri"/>
              </a:rPr>
              <a:t> 52, no. 3/4 (1965): 650–53. https://doi.org/10.2307/2333721.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Hoeffding W. A Class of Statistics with Asymptotically Normal Distribution. Ann. Math. Statist. 1948 Sept; 19 (3): 293 - 325. https://doi.org/10.1214/aoms/1177730196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Jaspers S, Verbeeck J, Thas O. Covariate-adjusted generalized pairwise comparisons in small samples. Statistics in Medicine. 2024; 43(21): 4027-4042. doi: 10.1002/sim.10140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g33c4a8a0d61_3_1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(3/6)</a:t>
            </a:r>
            <a:endParaRPr/>
          </a:p>
        </p:txBody>
      </p:sp>
      <p:sp>
        <p:nvSpPr>
          <p:cNvPr id="1346" name="Google Shape;1346;g33c4a8a0d61_3_19"/>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Koch GG, Tangen CM, Jung JW, Amara IA. Issues for covariance analysis of dichotomous and ordered categorical data from randomized clinical trials and non-parametric strategies for addressing them. Stat Med. 1998 Aug 15-30;17(15-16):1863-92. doi: 10.1002/(sici)1097-0258(19980815/30)17:15/16&lt;1863::aid-sim989&gt;3.0.co;2-m.</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Konietschke F, Hothorn LA, Brunner E. Rank-based multiple test procedures and simultaneous confidence intervals. Electron. J. Statist. 2012; 6: 738 - 759. https://doi.org/10.1214/12-EJS691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Lakens D, Scheel AM, Isager PM. Equivalence Testing for Psychological Research: A Tutorial. Advances in Methods and Practices in Psychological Science. 2018;1(2):259-269. doi:</a:t>
            </a:r>
            <a:r>
              <a:rPr lang="nl-BE" sz="1500">
                <a:solidFill>
                  <a:schemeClr val="dk1"/>
                </a:solidFill>
                <a:uFill>
                  <a:noFill/>
                </a:uFill>
                <a:latin typeface="Calibri"/>
                <a:ea typeface="Calibri"/>
                <a:cs typeface="Calibri"/>
                <a:sym typeface="Calibri"/>
                <a:hlinkClick r:id="rId3">
                  <a:extLst>
                    <a:ext uri="{A12FA001-AC4F-418D-AE19-62706E023703}">
                      <ahyp:hlinkClr val="tx"/>
                    </a:ext>
                  </a:extLst>
                </a:hlinkClick>
              </a:rPr>
              <a:t>10.1177/2515245918770963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Mann HB, Whitney, DR. On a Test of Whether one of Two Random Variables is Stochastically Larger than the Other. The Annals of Mathematical Statistics. 1947; 18(1), 50–60.</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On causal estimation using U-statistics. Biometrika. 2018; 105(1): 215–220, https://doi.org/10.1093/biomet/asx071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Wang T. A class of proportional win-fractions regression models for composite outcomes. Biometrics. 2021; 77: 1265–1275. https://doi.org/10.1111/biom.13382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Matsouaka RA. Robust statistical inference for matched win statistics. Stat Methods Med Res. 2022 Aug;31(8):1423-1438. doi: 10.1177/09622802221090761.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g2dd329b6ca2_0_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(4/6)</a:t>
            </a:r>
            <a:endParaRPr/>
          </a:p>
        </p:txBody>
      </p:sp>
      <p:sp>
        <p:nvSpPr>
          <p:cNvPr id="1353" name="Google Shape;1353;g2dd329b6ca2_0_21"/>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O'Brien PC. Procedures for comparing samples with multiple endpoints. Biometrics. 1984 Dec;40(4):1079-87.</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Ozenne B, Budtz-Jørgensen E, Péron J. The asymptotic distribution of the Net Benefit estimator in presence of right-censoring. Stat Methods Med Res. 2021 Nov;30(11):2399-2412. doi: 10.1177/09622802211037067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Buyse M, Ozenne B, Roche L, Roy P. An extension of generalized pairwise comparisons for prioritized outcomes in the presence of censoring. Stat Methods Med Res. 2018 Apr;27(4):1230-1239. doi: 10.1177/0962280216658320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Giai J, Maucort-Boulch D, Buyse M. The Benefit-Risk Balance of Nab-Paclitaxel in Metastatic Pancreatic Adenocarcinoma. Pancreas. 2019 Feb;48(2):275-280. doi: 10.1097/MPA.0000000000001234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Idlhaj M, Maucort-Boulch D, Giai J, Roy P, Collette L, Buyse M, Ozenne B. Correcting the bias of the net benefit estimator due to right-censored observations. Biom J. 2021 Apr;63(4):893-906. doi: 10.1002/bimj.202000001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Piffoux M, Ozenne B, De Backer M, Buyse M, Chiem JC, Péron J. Restricted Net Treatment Benefit in oncology. J Clin Epidemiol. 2024 Jun;170:111340. doi: 10.1016/j.jclinepi.2024.111340</a:t>
            </a:r>
            <a:endParaRPr sz="1500">
              <a:solidFill>
                <a:schemeClr val="dk1"/>
              </a:solidFill>
              <a:latin typeface="Calibri"/>
              <a:ea typeface="Calibri"/>
              <a:cs typeface="Calibri"/>
              <a:sym typeface="Calibri"/>
            </a:endParaRPr>
          </a:p>
          <a:p>
            <a:pPr indent="0" lvl="0" marL="0" rtl="0" algn="l">
              <a:spcBef>
                <a:spcPts val="0"/>
              </a:spcBef>
              <a:spcAft>
                <a:spcPts val="0"/>
              </a:spcAft>
              <a:buNone/>
            </a:pPr>
            <a:br>
              <a:rPr lang="nl-BE" sz="1100">
                <a:solidFill>
                  <a:schemeClr val="dk1"/>
                </a:solidFill>
              </a:rPr>
            </a:br>
            <a:r>
              <a:rPr lang="nl-BE" sz="1500">
                <a:solidFill>
                  <a:schemeClr val="dk1"/>
                </a:solidFill>
                <a:latin typeface="Calibri"/>
                <a:ea typeface="Calibri"/>
                <a:cs typeface="Calibri"/>
                <a:sym typeface="Calibri"/>
              </a:rPr>
              <a:t>Pocock SJ, Ariti CA, Collier TJ, Wang D. The win ratio: a new approach to the analysis of composite endpoints in clinical trials based on clinical priorities. Eur Heart J. 2012 Jan;33(2):176-82. doi: 10.1093/eurheartj/ehr352.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Rosner  BA. Fundamentals of Biostatistics. Boston :Brooks/Cole, Cengage Learning, 1999.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nvSpPr>
        <p:spPr>
          <a:xfrm>
            <a:off x="556425" y="6343550"/>
            <a:ext cx="11316900" cy="11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Do survival benefits outweigh the burden of the </a:t>
            </a:r>
            <a:r>
              <a:rPr lang="nl-BE" sz="2400">
                <a:solidFill>
                  <a:schemeClr val="dk1"/>
                </a:solidFill>
                <a:latin typeface="Calibri"/>
                <a:ea typeface="Calibri"/>
                <a:cs typeface="Calibri"/>
                <a:sym typeface="Calibri"/>
              </a:rPr>
              <a:t>adverse-events</a:t>
            </a:r>
            <a:r>
              <a:rPr lang="nl-BE" sz="24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89" name="Google Shape;18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a:t>
            </a:r>
            <a:endParaRPr/>
          </a:p>
        </p:txBody>
      </p:sp>
      <p:pic>
        <p:nvPicPr>
          <p:cNvPr id="190" name="Google Shape;190;p18"/>
          <p:cNvPicPr preferRelativeResize="0"/>
          <p:nvPr/>
        </p:nvPicPr>
        <p:blipFill>
          <a:blip r:embed="rId3">
            <a:alphaModFix/>
          </a:blip>
          <a:stretch>
            <a:fillRect/>
          </a:stretch>
        </p:blipFill>
        <p:spPr>
          <a:xfrm>
            <a:off x="838200" y="1374913"/>
            <a:ext cx="10755014" cy="4862512"/>
          </a:xfrm>
          <a:prstGeom prst="rect">
            <a:avLst/>
          </a:prstGeom>
          <a:noFill/>
          <a:ln>
            <a:noFill/>
          </a:ln>
        </p:spPr>
      </p:pic>
      <p:sp>
        <p:nvSpPr>
          <p:cNvPr id="191" name="Google Shape;191;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33c4a8a0d61_3_3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(5/6)</a:t>
            </a:r>
            <a:endParaRPr/>
          </a:p>
        </p:txBody>
      </p:sp>
      <p:sp>
        <p:nvSpPr>
          <p:cNvPr id="1360" name="Google Shape;1360;g33c4a8a0d61_3_32"/>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Tannock IF, Buyse M, De Backer M, Earl H, Goldstein DA, Ratain MJ, Saltz LB, Sonke GS, Strohbehn GW. The tyranny of non-inferiority trials. Lancet Oncol. 2024 Oct;25(10):e520-e525. doi: 10.1016/S1470-2045(24)00218-3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Thas O, Neve JD, Clement L, Ottoy JP. Probabilistic index models. Journal of the Royal Statistical Society: Series B.2012; 74: 623-671. https://doi.org/10.1111/j.1467-9868.2011.01020.x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De Backer M, Verwerft J, Salvaggio S, Valgimigli M, Vranckx P, Buyse M, Brunner E. Generalized Pairwise Comparisons to Assess Treatment Effects: JACC Review Topic of the Week. J Am Coll Cardiol. 2023 Sep 26;82(13):1360-1372. doi: 10.1016/j.jacc.2023.06.047.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Dirani M, Bauer JW, Hilgers RD, Molenberghs G, Nabbout R. Composite endpoints, including patient reported outcomes, in rare diseases. Orphanet J Rare Dis. 2023 Sep 1;18(1):262. doi: 10.1186/s13023-023-02819-x.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Saad ED. Rethinking survival analysis: advancing beyond the hazard ratio? Eur Heart J Acute Cardiovasc Care. 2024 Mar 11;13(3):313-315. doi: 10.1093/ehjacc/zuae017.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Thas O, Vansteelandt S. Increasing the power of the Mann-Whitney test in randomized experiments through flexible covariate adjustment. Statist. Med. 2015; 34: 1012–1030. doi: 10.1002/sim.6386</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Vansteelandt S. Data-Adaptive Bias-Reduced Doubly Robust Estimation. The International Journal of Biostatistics. 2016; 12(1): 253-282. https://doi.org/10.1515/ijb-2015-0029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2dd329b6ca2_0_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(6/6)</a:t>
            </a:r>
            <a:endParaRPr/>
          </a:p>
        </p:txBody>
      </p:sp>
      <p:sp>
        <p:nvSpPr>
          <p:cNvPr id="1367" name="Google Shape;1367;g2dd329b6ca2_0_2"/>
          <p:cNvSpPr txBox="1"/>
          <p:nvPr/>
        </p:nvSpPr>
        <p:spPr>
          <a:xfrm>
            <a:off x="258200" y="1008850"/>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Von Hoff DD, Ervin T, Arena FP, Chiorean EG, Infante J, Moore M, Seay T, Tjulandin SA, Ma WW, Saleh MN, Harris M, Reni M, Dowden S, Laheru D, Bahary N, Ramanathan RK, Tabernero J, Hidalgo M, Goldstein D, Van Cutsem E, Wei X, Iglesias J, Renschler MF. Increased survival in pancreatic cancer with nab-paclitaxel plus gemcitabine. N Engl J Med. 2013 Oct 31;369(18):1691-703. doi: 10.1056/NEJMoa1304369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Wally V, Hovnanian A, Ly J, Buckova H, Brunner V, Lettner T, Ablinger M, Felder TK, Hofbauer P, Wolkersdorfer M, Lagler FB, Hitzl W, Laimer M, Kitzmüller S, Diem A, Bauer JW. Diacerein orphan drug development for epidermolysis bullosa simplex: A phase 2/3 randomized, placebo-controlled, double-blind clinical trial. J Am Acad Dermatol. 2018 May;78(5):892-901.e7. doi: 10.1016/j.jaad.2018.01.019.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Wilcoxon F. Individual Comparisons by Ranking Methods. Biometrics Bulletin. 1945; 1(6): 80–83. </a:t>
            </a:r>
            <a:r>
              <a:rPr lang="nl-BE" sz="1500" u="sng">
                <a:solidFill>
                  <a:schemeClr val="hlink"/>
                </a:solidFill>
                <a:latin typeface="Calibri"/>
                <a:ea typeface="Calibri"/>
                <a:cs typeface="Calibri"/>
                <a:sym typeface="Calibri"/>
                <a:hlinkClick r:id="rId3"/>
              </a:rPr>
              <a:t>https://doi.org/10.2307/3001968</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Yusuf S, Pfeffer MA, Swedberg K, Granger CB, Held P, McMurray JJ, Michelson EL, Olofsson B, Ostergren J; CHARM Investigators and Committees. Effects of candesartan in patients with chronic heart failure and preserved left-ventricular ejection fraction: the CHARM-Preserved Trial. Lancet. 2003 Sep 6;362(9386):777-81. doi: 10.1016/S0140-6736(03)14285-7.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Zhang Z, Ma S, Shen C, Liu C. Estimating Mann–Whitney-type Causal Effects. International Statistical Review. 2019; 87: 514–530. https://doi.org/10.1111/insr.12326.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Benefit-Risk analyses</a:t>
            </a:r>
            <a:endParaRPr/>
          </a:p>
        </p:txBody>
      </p:sp>
      <p:sp>
        <p:nvSpPr>
          <p:cNvPr id="197" name="Google Shape;197;p19"/>
          <p:cNvSpPr txBox="1"/>
          <p:nvPr/>
        </p:nvSpPr>
        <p:spPr>
          <a:xfrm>
            <a:off x="911336" y="1990000"/>
            <a:ext cx="6248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Benefit: </a:t>
            </a:r>
            <a:r>
              <a:rPr lang="nl-BE" sz="2400" strike="sngStrike">
                <a:solidFill>
                  <a:schemeClr val="dk1"/>
                </a:solidFill>
                <a:latin typeface="Calibri"/>
                <a:ea typeface="Calibri"/>
                <a:cs typeface="Calibri"/>
                <a:sym typeface="Calibri"/>
              </a:rPr>
              <a:t>log-rank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1 year survival</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50% vs. </a:t>
            </a:r>
            <a:r>
              <a:rPr lang="nl-BE" sz="2400">
                <a:solidFill>
                  <a:srgbClr val="A5A5A5"/>
                </a:solidFill>
                <a:latin typeface="Calibri"/>
                <a:ea typeface="Calibri"/>
                <a:cs typeface="Calibri"/>
                <a:sym typeface="Calibri"/>
              </a:rPr>
              <a:t>20%</a:t>
            </a:r>
            <a:endParaRPr sz="2400">
              <a:solidFill>
                <a:srgbClr val="A5A5A5"/>
              </a:solidFill>
              <a:latin typeface="Calibri"/>
              <a:ea typeface="Calibri"/>
              <a:cs typeface="Calibri"/>
              <a:sym typeface="Calibri"/>
            </a:endParaRPr>
          </a:p>
        </p:txBody>
      </p:sp>
      <p:sp>
        <p:nvSpPr>
          <p:cNvPr id="198" name="Google Shape;198;p19"/>
          <p:cNvSpPr txBox="1"/>
          <p:nvPr/>
        </p:nvSpPr>
        <p:spPr>
          <a:xfrm>
            <a:off x="832025" y="1441000"/>
            <a:ext cx="11171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Traditional analysis:</a:t>
            </a:r>
            <a:endParaRPr sz="2800">
              <a:solidFill>
                <a:schemeClr val="dk1"/>
              </a:solidFill>
              <a:latin typeface="Calibri"/>
              <a:ea typeface="Calibri"/>
              <a:cs typeface="Calibri"/>
              <a:sym typeface="Calibri"/>
            </a:endParaRPr>
          </a:p>
        </p:txBody>
      </p:sp>
      <p:sp>
        <p:nvSpPr>
          <p:cNvPr id="199" name="Google Shape;199;p19"/>
          <p:cNvSpPr txBox="1"/>
          <p:nvPr/>
        </p:nvSpPr>
        <p:spPr>
          <a:xfrm>
            <a:off x="782450" y="4826100"/>
            <a:ext cx="10896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1200"/>
              </a:spcBef>
              <a:spcAft>
                <a:spcPts val="0"/>
              </a:spcAft>
              <a:buNone/>
            </a:pPr>
            <a:r>
              <a:t/>
            </a:r>
            <a:endParaRPr sz="2400">
              <a:solidFill>
                <a:schemeClr val="dk1"/>
              </a:solidFill>
              <a:latin typeface="Calibri"/>
              <a:ea typeface="Calibri"/>
              <a:cs typeface="Calibri"/>
              <a:sym typeface="Calibri"/>
            </a:endParaRPr>
          </a:p>
        </p:txBody>
      </p:sp>
      <p:sp>
        <p:nvSpPr>
          <p:cNvPr id="200" name="Google Shape;200;p19"/>
          <p:cNvSpPr txBox="1"/>
          <p:nvPr/>
        </p:nvSpPr>
        <p:spPr>
          <a:xfrm>
            <a:off x="6357800" y="1990000"/>
            <a:ext cx="5834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Risk: </a:t>
            </a:r>
            <a:r>
              <a:rPr lang="nl-BE" sz="2400" strike="sngStrike">
                <a:solidFill>
                  <a:schemeClr val="dk1"/>
                </a:solidFill>
                <a:latin typeface="Calibri"/>
                <a:ea typeface="Calibri"/>
                <a:cs typeface="Calibri"/>
                <a:sym typeface="Calibri"/>
              </a:rPr>
              <a:t>chi-squared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proportion of patients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with events of grade 3 or higher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30% vs </a:t>
            </a:r>
            <a:r>
              <a:rPr lang="nl-BE" sz="2400">
                <a:solidFill>
                  <a:srgbClr val="9E9E9E"/>
                </a:solidFill>
                <a:latin typeface="Calibri"/>
                <a:ea typeface="Calibri"/>
                <a:cs typeface="Calibri"/>
                <a:sym typeface="Calibri"/>
              </a:rPr>
              <a:t>0%</a:t>
            </a:r>
            <a:endParaRPr sz="2400">
              <a:solidFill>
                <a:srgbClr val="9E9E9E"/>
              </a:solidFill>
              <a:latin typeface="Calibri"/>
              <a:ea typeface="Calibri"/>
              <a:cs typeface="Calibri"/>
              <a:sym typeface="Calibri"/>
            </a:endParaRPr>
          </a:p>
        </p:txBody>
      </p:sp>
      <p:sp>
        <p:nvSpPr>
          <p:cNvPr id="201" name="Google Shape;201;p19"/>
          <p:cNvSpPr txBox="1"/>
          <p:nvPr/>
        </p:nvSpPr>
        <p:spPr>
          <a:xfrm>
            <a:off x="1015275" y="3740650"/>
            <a:ext cx="10406100" cy="3109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i</a:t>
            </a:r>
            <a:r>
              <a:rPr lang="nl-BE" sz="2400">
                <a:solidFill>
                  <a:schemeClr val="dk1"/>
                </a:solidFill>
                <a:latin typeface="Calibri"/>
                <a:ea typeface="Calibri"/>
                <a:cs typeface="Calibri"/>
                <a:sym typeface="Calibri"/>
              </a:rPr>
              <a:t>gnores a possible association between benefit and risk</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a) positive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side effects may only occur when it prolongs life (never purely harmful treatment).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b) no association:</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 treatment with two independent mechanisms, one acting on survival and another generating side effects.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 negative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treatment solely beneficial for some patients while solely harmful for other patients.</a:t>
            </a:r>
            <a:endParaRPr sz="2400">
              <a:solidFill>
                <a:schemeClr val="dk1"/>
              </a:solidFill>
              <a:latin typeface="Calibri"/>
              <a:ea typeface="Calibri"/>
              <a:cs typeface="Calibri"/>
              <a:sym typeface="Calibri"/>
            </a:endParaRPr>
          </a:p>
        </p:txBody>
      </p:sp>
      <p:sp>
        <p:nvSpPr>
          <p:cNvPr id="202" name="Google Shape;202;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nvSpPr>
        <p:spPr>
          <a:xfrm>
            <a:off x="-25202" y="443807"/>
            <a:ext cx="3695703" cy="69574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sp>
        <p:nvSpPr>
          <p:cNvPr id="208" name="Google Shape;208;p20"/>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graphicFrame>
        <p:nvGraphicFramePr>
          <p:cNvPr id="209" name="Google Shape;209;p20"/>
          <p:cNvGraphicFramePr/>
          <p:nvPr/>
        </p:nvGraphicFramePr>
        <p:xfrm>
          <a:off x="117708" y="912052"/>
          <a:ext cx="3000000" cy="3000000"/>
        </p:xfrm>
        <a:graphic>
          <a:graphicData uri="http://schemas.openxmlformats.org/drawingml/2006/table">
            <a:tbl>
              <a:tblPr bandRow="1" firstRow="1">
                <a:noFill/>
                <a:tableStyleId>{2C006C1D-5B24-4B34-AC39-5E268F6B8049}</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10" name="Google Shape;210;p20"/>
          <p:cNvGraphicFramePr/>
          <p:nvPr/>
        </p:nvGraphicFramePr>
        <p:xfrm>
          <a:off x="7264558" y="1967752"/>
          <a:ext cx="3000000" cy="3000000"/>
        </p:xfrm>
        <a:graphic>
          <a:graphicData uri="http://schemas.openxmlformats.org/drawingml/2006/table">
            <a:tbl>
              <a:tblPr bandRow="1" firstRow="1">
                <a:noFill/>
                <a:tableStyleId>{2C006C1D-5B24-4B34-AC39-5E268F6B8049}</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11" name="Google Shape;211;p20"/>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graphicFrame>
        <p:nvGraphicFramePr>
          <p:cNvPr id="212" name="Google Shape;212;p20"/>
          <p:cNvGraphicFramePr/>
          <p:nvPr/>
        </p:nvGraphicFramePr>
        <p:xfrm>
          <a:off x="647700" y="6461800"/>
          <a:ext cx="3000000" cy="3000000"/>
        </p:xfrm>
        <a:graphic>
          <a:graphicData uri="http://schemas.openxmlformats.org/drawingml/2006/table">
            <a:tbl>
              <a:tblPr>
                <a:noFill/>
                <a:tableStyleId>{FE380B9A-498B-4A37-B2CB-316CC0D8D381}</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a:t>
                      </a:r>
                      <a:r>
                        <a:rPr lang="nl-BE"/>
                        <a:t>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a:t>
                      </a:r>
                      <a:r>
                        <a:rPr lang="nl-BE"/>
                        <a:t>+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13" name="Google Shape;213;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34cb2e176d_0_9"/>
          <p:cNvSpPr txBox="1"/>
          <p:nvPr/>
        </p:nvSpPr>
        <p:spPr>
          <a:xfrm>
            <a:off x="-25202" y="443807"/>
            <a:ext cx="3695700" cy="69570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graphicFrame>
        <p:nvGraphicFramePr>
          <p:cNvPr id="219" name="Google Shape;219;g334cb2e176d_0_9"/>
          <p:cNvGraphicFramePr/>
          <p:nvPr/>
        </p:nvGraphicFramePr>
        <p:xfrm>
          <a:off x="117708" y="912052"/>
          <a:ext cx="3000000" cy="3000000"/>
        </p:xfrm>
        <a:graphic>
          <a:graphicData uri="http://schemas.openxmlformats.org/drawingml/2006/table">
            <a:tbl>
              <a:tblPr bandRow="1" firstRow="1">
                <a:noFill/>
                <a:tableStyleId>{2C006C1D-5B24-4B34-AC39-5E268F6B8049}</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0" name="Google Shape;220;g334cb2e176d_0_9"/>
          <p:cNvGraphicFramePr/>
          <p:nvPr/>
        </p:nvGraphicFramePr>
        <p:xfrm>
          <a:off x="7264558" y="1967752"/>
          <a:ext cx="3000000" cy="3000000"/>
        </p:xfrm>
        <a:graphic>
          <a:graphicData uri="http://schemas.openxmlformats.org/drawingml/2006/table">
            <a:tbl>
              <a:tblPr bandRow="1" firstRow="1">
                <a:noFill/>
                <a:tableStyleId>{2C006C1D-5B24-4B34-AC39-5E268F6B8049}</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1" name="Google Shape;221;g334cb2e176d_0_9"/>
          <p:cNvGraphicFramePr/>
          <p:nvPr/>
        </p:nvGraphicFramePr>
        <p:xfrm>
          <a:off x="117708" y="2766752"/>
          <a:ext cx="3000000" cy="3000000"/>
        </p:xfrm>
        <a:graphic>
          <a:graphicData uri="http://schemas.openxmlformats.org/drawingml/2006/table">
            <a:tbl>
              <a:tblPr bandRow="1" firstRow="1">
                <a:noFill/>
                <a:tableStyleId>{2C006C1D-5B24-4B34-AC39-5E268F6B8049}</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b)</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0.35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0.35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980000"/>
                          </a:solidFill>
                        </a:rPr>
                        <a:t>Present</a:t>
                      </a:r>
                      <a:endParaRPr>
                        <a:solidFill>
                          <a:srgbClr val="98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0.15</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0.15</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2" name="Google Shape;222;g334cb2e176d_0_9"/>
          <p:cNvGraphicFramePr/>
          <p:nvPr/>
        </p:nvGraphicFramePr>
        <p:xfrm>
          <a:off x="117708" y="4595177"/>
          <a:ext cx="3000000" cy="3000000"/>
        </p:xfrm>
        <a:graphic>
          <a:graphicData uri="http://schemas.openxmlformats.org/drawingml/2006/table">
            <a:tbl>
              <a:tblPr bandRow="1" firstRow="1">
                <a:noFill/>
                <a:tableStyleId>{2C006C1D-5B24-4B34-AC39-5E268F6B8049}</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c)</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0.2</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0.3</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23" name="Google Shape;223;g334cb2e176d_0_9"/>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sp>
        <p:nvSpPr>
          <p:cNvPr id="224" name="Google Shape;224;g334cb2e176d_0_9"/>
          <p:cNvSpPr txBox="1"/>
          <p:nvPr/>
        </p:nvSpPr>
        <p:spPr>
          <a:xfrm>
            <a:off x="5116450" y="5921025"/>
            <a:ext cx="59223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0.3</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0.3</a:t>
            </a:r>
            <a:r>
              <a:rPr lang="nl-BE" sz="2400">
                <a:solidFill>
                  <a:schemeClr val="dk1"/>
                </a:solidFill>
                <a:latin typeface="Calibri"/>
                <a:ea typeface="Calibri"/>
                <a:cs typeface="Calibri"/>
                <a:sym typeface="Calibri"/>
              </a:rPr>
              <a:t> vs </a:t>
            </a:r>
            <a:r>
              <a:rPr lang="nl-BE" sz="2400">
                <a:solidFill>
                  <a:schemeClr val="accent2"/>
                </a:solidFill>
                <a:latin typeface="Calibri"/>
                <a:ea typeface="Calibri"/>
                <a:cs typeface="Calibri"/>
                <a:sym typeface="Calibri"/>
              </a:rPr>
              <a:t>0.6</a:t>
            </a:r>
            <a:endParaRPr sz="2400">
              <a:solidFill>
                <a:srgbClr val="C00000"/>
              </a:solidFill>
              <a:latin typeface="Calibri"/>
              <a:ea typeface="Calibri"/>
              <a:cs typeface="Calibri"/>
              <a:sym typeface="Calibri"/>
            </a:endParaRPr>
          </a:p>
        </p:txBody>
      </p:sp>
      <p:sp>
        <p:nvSpPr>
          <p:cNvPr id="225" name="Google Shape;225;g334cb2e176d_0_9"/>
          <p:cNvSpPr txBox="1"/>
          <p:nvPr/>
        </p:nvSpPr>
        <p:spPr>
          <a:xfrm>
            <a:off x="5116450" y="4081400"/>
            <a:ext cx="69069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0.15</a:t>
            </a:r>
            <a:r>
              <a:rPr lang="nl-BE" sz="2400">
                <a:solidFill>
                  <a:schemeClr val="accent4"/>
                </a:solidFill>
                <a:latin typeface="Calibri"/>
                <a:ea typeface="Calibri"/>
                <a:cs typeface="Calibri"/>
                <a:sym typeface="Calibri"/>
              </a:rPr>
              <a:t> </a:t>
            </a:r>
            <a:r>
              <a:rPr lang="nl-BE" sz="2400">
                <a:solidFill>
                  <a:schemeClr val="dk1"/>
                </a:solidFill>
                <a:latin typeface="Calibri"/>
                <a:ea typeface="Calibri"/>
                <a:cs typeface="Calibri"/>
                <a:sym typeface="Calibri"/>
              </a:rPr>
              <a:t>+</a:t>
            </a:r>
            <a:r>
              <a:rPr lang="nl-BE" sz="2400">
                <a:solidFill>
                  <a:schemeClr val="accent4"/>
                </a:solidFill>
                <a:latin typeface="Calibri"/>
                <a:ea typeface="Calibri"/>
                <a:cs typeface="Calibri"/>
                <a:sym typeface="Calibri"/>
              </a:rPr>
              <a:t> </a:t>
            </a:r>
            <a:r>
              <a:rPr lang="nl-BE" sz="2400">
                <a:solidFill>
                  <a:srgbClr val="6D9EEB"/>
                </a:solidFill>
                <a:latin typeface="Calibri"/>
                <a:ea typeface="Calibri"/>
                <a:cs typeface="Calibri"/>
                <a:sym typeface="Calibri"/>
              </a:rPr>
              <a:t>0.15</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0.15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0.45</a:t>
            </a:r>
            <a:r>
              <a:rPr lang="nl-BE" sz="2400">
                <a:solidFill>
                  <a:srgbClr val="C00000"/>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graphicFrame>
        <p:nvGraphicFramePr>
          <p:cNvPr id="226" name="Google Shape;226;g334cb2e176d_0_9"/>
          <p:cNvGraphicFramePr/>
          <p:nvPr/>
        </p:nvGraphicFramePr>
        <p:xfrm>
          <a:off x="647700" y="6461800"/>
          <a:ext cx="3000000" cy="3000000"/>
        </p:xfrm>
        <a:graphic>
          <a:graphicData uri="http://schemas.openxmlformats.org/drawingml/2006/table">
            <a:tbl>
              <a:tblPr>
                <a:noFill/>
                <a:tableStyleId>{FE380B9A-498B-4A37-B2CB-316CC0D8D381}</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27" name="Google Shape;227;g334cb2e176d_0_9"/>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sp>
        <p:nvSpPr>
          <p:cNvPr id="228" name="Google Shape;228;g334cb2e176d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Sensible Benefit-Risk analyses</a:t>
            </a:r>
            <a:endParaRPr/>
          </a:p>
        </p:txBody>
      </p:sp>
      <p:sp>
        <p:nvSpPr>
          <p:cNvPr id="234" name="Google Shape;234;p25"/>
          <p:cNvSpPr txBox="1"/>
          <p:nvPr/>
        </p:nvSpPr>
        <p:spPr>
          <a:xfrm>
            <a:off x="599125" y="1576725"/>
            <a:ext cx="10406100" cy="4525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a:t>
            </a:r>
            <a:r>
              <a:rPr lang="nl-BE" sz="2400">
                <a:solidFill>
                  <a:schemeClr val="dk1"/>
                </a:solidFill>
                <a:latin typeface="Calibri"/>
                <a:ea typeface="Calibri"/>
                <a:cs typeface="Calibri"/>
                <a:sym typeface="Calibri"/>
              </a:rPr>
              <a:t>enefit-risk balance depends on the association between response and toxicity</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T</a:t>
            </a:r>
            <a:r>
              <a:rPr lang="nl-BE" sz="2400">
                <a:solidFill>
                  <a:schemeClr val="dk1"/>
                </a:solidFill>
                <a:latin typeface="Calibri"/>
                <a:ea typeface="Calibri"/>
                <a:cs typeface="Calibri"/>
                <a:sym typeface="Calibri"/>
              </a:rPr>
              <a:t>raditional (marginal) analysis ignore this association</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marginal benefits and marginal risks cannot be combined (without strong assumptions)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interpretation of the results is difficult</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Upon deciding on a hierarchy of outcomes, e.g.:</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a joint analysis of the benefit and the risk will provide value information.</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235" name="Google Shape;235;p25"/>
          <p:cNvGraphicFramePr/>
          <p:nvPr/>
        </p:nvGraphicFramePr>
        <p:xfrm>
          <a:off x="658675" y="4697375"/>
          <a:ext cx="3000000" cy="3000000"/>
        </p:xfrm>
        <a:graphic>
          <a:graphicData uri="http://schemas.openxmlformats.org/drawingml/2006/table">
            <a:tbl>
              <a:tblPr>
                <a:noFill/>
                <a:tableStyleId>{FE380B9A-498B-4A37-B2CB-316CC0D8D381}</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36" name="Google Shape;236;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3. Multivariate outcomes of different types</a:t>
            </a:r>
            <a:endParaRPr/>
          </a:p>
        </p:txBody>
      </p:sp>
      <p:sp>
        <p:nvSpPr>
          <p:cNvPr id="243" name="Google Shape;243;p15"/>
          <p:cNvSpPr txBox="1"/>
          <p:nvPr/>
        </p:nvSpPr>
        <p:spPr>
          <a:xfrm>
            <a:off x="850353" y="1303283"/>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Rare skin disease: Epidermolysis bullosa simplex</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16 pediatric subjects treated with placebo and diacerin cream in a longitudinal cross-over trial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44" name="Google Shape;244;p15"/>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pic>
        <p:nvPicPr>
          <p:cNvPr id="245" name="Google Shape;245;p15"/>
          <p:cNvPicPr preferRelativeResize="0"/>
          <p:nvPr/>
        </p:nvPicPr>
        <p:blipFill rotWithShape="1">
          <a:blip r:embed="rId3">
            <a:alphaModFix/>
          </a:blip>
          <a:srcRect b="0" l="0" r="0" t="0"/>
          <a:stretch/>
        </p:blipFill>
        <p:spPr>
          <a:xfrm>
            <a:off x="850353" y="3268135"/>
            <a:ext cx="9753153" cy="2930271"/>
          </a:xfrm>
          <a:prstGeom prst="rect">
            <a:avLst/>
          </a:prstGeom>
          <a:noFill/>
          <a:ln>
            <a:noFill/>
          </a:ln>
        </p:spPr>
      </p:pic>
      <p:sp>
        <p:nvSpPr>
          <p:cNvPr id="246" name="Google Shape;246;p15"/>
          <p:cNvSpPr txBox="1"/>
          <p:nvPr>
            <p:ph idx="12" type="sldNum"/>
          </p:nvPr>
        </p:nvSpPr>
        <p:spPr>
          <a:xfrm>
            <a:off x="8645050" y="63448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nvSpPr>
        <p:spPr>
          <a:xfrm>
            <a:off x="380340" y="333696"/>
            <a:ext cx="1115432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Inconclusive results - primary endpoint analysis</a:t>
            </a:r>
            <a:endParaRPr sz="4400">
              <a:solidFill>
                <a:schemeClr val="dk1"/>
              </a:solidFill>
              <a:latin typeface="Calibri"/>
              <a:ea typeface="Calibri"/>
              <a:cs typeface="Calibri"/>
              <a:sym typeface="Calibri"/>
            </a:endParaRPr>
          </a:p>
        </p:txBody>
      </p:sp>
      <p:sp>
        <p:nvSpPr>
          <p:cNvPr id="253" name="Google Shape;253;p16"/>
          <p:cNvSpPr txBox="1"/>
          <p:nvPr/>
        </p:nvSpPr>
        <p:spPr>
          <a:xfrm>
            <a:off x="909023" y="1253331"/>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u="sng">
                <a:solidFill>
                  <a:schemeClr val="dk1"/>
                </a:solidFill>
                <a:latin typeface="Calibri"/>
                <a:ea typeface="Calibri"/>
                <a:cs typeface="Calibri"/>
                <a:sym typeface="Calibri"/>
              </a:rPr>
              <a:t>Primary endpoint</a:t>
            </a:r>
            <a:r>
              <a:rPr lang="nl-BE" sz="2800">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&gt;40% reduction in blisters compared to baseline (binary outcome ) at week 4</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Barnard test (~Fisher exact test 2x2 table) per treatment period</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4" name="Google Shape;254;p16"/>
          <p:cNvSpPr txBox="1"/>
          <p:nvPr/>
        </p:nvSpPr>
        <p:spPr>
          <a:xfrm>
            <a:off x="5741113" y="5706152"/>
            <a:ext cx="709773" cy="3907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5" name="Google Shape;255;p16"/>
          <p:cNvPicPr preferRelativeResize="0"/>
          <p:nvPr/>
        </p:nvPicPr>
        <p:blipFill>
          <a:blip r:embed="rId3">
            <a:alphaModFix/>
          </a:blip>
          <a:stretch>
            <a:fillRect/>
          </a:stretch>
        </p:blipFill>
        <p:spPr>
          <a:xfrm>
            <a:off x="1051500" y="2580748"/>
            <a:ext cx="9690524" cy="3232400"/>
          </a:xfrm>
          <a:prstGeom prst="rect">
            <a:avLst/>
          </a:prstGeom>
          <a:noFill/>
          <a:ln>
            <a:noFill/>
          </a:ln>
        </p:spPr>
      </p:pic>
      <p:sp>
        <p:nvSpPr>
          <p:cNvPr id="256" name="Google Shape;256;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257" name="Google Shape;257;p16"/>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nvSpPr>
        <p:spPr>
          <a:xfrm>
            <a:off x="8857695" y="6201094"/>
            <a:ext cx="334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400">
                <a:solidFill>
                  <a:schemeClr val="dk1"/>
                </a:solidFill>
                <a:latin typeface="Calibri"/>
                <a:ea typeface="Calibri"/>
                <a:cs typeface="Calibri"/>
                <a:sym typeface="Calibri"/>
              </a:rPr>
              <a:t>Wally et al. . J Am Acad Dermato  (2018)</a:t>
            </a:r>
            <a:endParaRPr b="0" i="1"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alibri"/>
              <a:buNone/>
            </a:pPr>
            <a:r>
              <a:rPr i="1" lang="nl-BE" sz="1400">
                <a:solidFill>
                  <a:srgbClr val="000000"/>
                </a:solidFill>
                <a:latin typeface="Calibri"/>
                <a:ea typeface="Calibri"/>
                <a:cs typeface="Calibri"/>
                <a:sym typeface="Calibri"/>
              </a:rPr>
              <a:t>Verbeeck et al. OJRD (2023)</a:t>
            </a:r>
            <a:endParaRPr b="0" i="1" sz="1400" u="none" cap="none" strike="noStrike">
              <a:solidFill>
                <a:srgbClr val="000000"/>
              </a:solidFill>
              <a:latin typeface="Calibri"/>
              <a:ea typeface="Calibri"/>
              <a:cs typeface="Calibri"/>
              <a:sym typeface="Calibri"/>
            </a:endParaRPr>
          </a:p>
        </p:txBody>
      </p:sp>
      <p:sp>
        <p:nvSpPr>
          <p:cNvPr id="264" name="Google Shape;264;p17"/>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 Patient-centric outcome ignored</a:t>
            </a:r>
            <a:endParaRPr sz="4200"/>
          </a:p>
        </p:txBody>
      </p:sp>
      <p:sp>
        <p:nvSpPr>
          <p:cNvPr id="265" name="Google Shape;265;p17"/>
          <p:cNvSpPr txBox="1"/>
          <p:nvPr/>
        </p:nvSpPr>
        <p:spPr>
          <a:xfrm>
            <a:off x="722362" y="1409978"/>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 – affects QoL </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266" name="Google Shape;266;p17"/>
          <p:cNvPicPr preferRelativeResize="0"/>
          <p:nvPr/>
        </p:nvPicPr>
        <p:blipFill rotWithShape="1">
          <a:blip r:embed="rId3">
            <a:alphaModFix/>
          </a:blip>
          <a:srcRect b="0" l="0" r="0" t="0"/>
          <a:stretch/>
        </p:blipFill>
        <p:spPr>
          <a:xfrm>
            <a:off x="130277" y="2137942"/>
            <a:ext cx="11674186" cy="3370207"/>
          </a:xfrm>
          <a:prstGeom prst="rect">
            <a:avLst/>
          </a:prstGeom>
          <a:noFill/>
          <a:ln>
            <a:noFill/>
          </a:ln>
        </p:spPr>
      </p:pic>
      <p:sp>
        <p:nvSpPr>
          <p:cNvPr id="267" name="Google Shape;267;p17"/>
          <p:cNvSpPr txBox="1"/>
          <p:nvPr/>
        </p:nvSpPr>
        <p:spPr>
          <a:xfrm>
            <a:off x="1377170" y="5638372"/>
            <a:ext cx="9652001" cy="523220"/>
          </a:xfrm>
          <a:prstGeom prst="rect">
            <a:avLst/>
          </a:prstGeom>
          <a:solidFill>
            <a:schemeClr val="lt1"/>
          </a:solid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How to combine information from QoL with blister information?</a:t>
            </a:r>
            <a:endParaRPr/>
          </a:p>
        </p:txBody>
      </p:sp>
      <p:sp>
        <p:nvSpPr>
          <p:cNvPr id="268" name="Google Shape;268;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831850" y="2588966"/>
            <a:ext cx="10515600" cy="76165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Concept of GPC</a:t>
            </a:r>
            <a:endParaRPr/>
          </a:p>
        </p:txBody>
      </p:sp>
      <p:sp>
        <p:nvSpPr>
          <p:cNvPr id="274" name="Google Shape;274;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380340" y="333696"/>
            <a:ext cx="10515601"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nl-BE" sz="4400" u="none" cap="none" strike="noStrike">
                <a:solidFill>
                  <a:schemeClr val="dk1"/>
                </a:solidFill>
                <a:latin typeface="Calibri"/>
                <a:ea typeface="Calibri"/>
                <a:cs typeface="Calibri"/>
                <a:sym typeface="Calibri"/>
              </a:rPr>
              <a:t>Author disclosures</a:t>
            </a:r>
            <a:endParaRPr b="0" i="0" sz="4400" u="none" cap="none" strike="noStrike">
              <a:solidFill>
                <a:schemeClr val="dk1"/>
              </a:solidFill>
              <a:latin typeface="Calibri"/>
              <a:ea typeface="Calibri"/>
              <a:cs typeface="Calibri"/>
              <a:sym typeface="Calibri"/>
            </a:endParaRPr>
          </a:p>
        </p:txBody>
      </p:sp>
      <p:sp>
        <p:nvSpPr>
          <p:cNvPr id="100" name="Google Shape;100;p2"/>
          <p:cNvSpPr txBox="1"/>
          <p:nvPr/>
        </p:nvSpPr>
        <p:spPr>
          <a:xfrm>
            <a:off x="936523" y="1101212"/>
            <a:ext cx="10960510" cy="5132439"/>
          </a:xfrm>
          <a:prstGeom prst="rect">
            <a:avLst/>
          </a:prstGeom>
          <a:noFill/>
          <a:ln>
            <a:noFill/>
          </a:ln>
        </p:spPr>
        <p:txBody>
          <a:bodyPr anchorCtr="0" anchor="t" bIns="45700" lIns="91425" spcFirstLastPara="1" rIns="91425" wrap="square" tIns="45700">
            <a:normAutofit/>
          </a:bodyPr>
          <a:lstStyle/>
          <a:p>
            <a:pPr indent="-63500" lvl="0" marL="228600" marR="0" rtl="0" algn="l">
              <a:lnSpc>
                <a:spcPct val="90000"/>
              </a:lnSpc>
              <a:spcBef>
                <a:spcPts val="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600"/>
              <a:buFont typeface="Arial"/>
              <a:buChar char="•"/>
            </a:pPr>
            <a:r>
              <a:rPr b="0" i="0" lang="nl-BE" sz="2600" u="none" cap="none" strike="noStrike">
                <a:solidFill>
                  <a:schemeClr val="dk1"/>
                </a:solidFill>
                <a:latin typeface="Calibri"/>
                <a:ea typeface="Calibri"/>
                <a:cs typeface="Calibri"/>
                <a:sym typeface="Calibri"/>
              </a:rPr>
              <a:t>We declare no conflicts of interest</a:t>
            </a:r>
            <a:endParaRPr/>
          </a:p>
          <a:p>
            <a:pPr indent="-63500" lvl="0" marL="228600" marR="0" rtl="0" algn="l">
              <a:lnSpc>
                <a:spcPct val="90000"/>
              </a:lnSpc>
              <a:spcBef>
                <a:spcPts val="100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p:txBody>
      </p:sp>
      <p:sp>
        <p:nvSpPr>
          <p:cNvPr id="101" name="Google Shape;101;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nvSpPr>
        <p:spPr>
          <a:xfrm>
            <a:off x="8659590" y="6466946"/>
            <a:ext cx="2797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Wilcoxon. Biometrics (1945)</a:t>
            </a:r>
            <a:endParaRPr/>
          </a:p>
        </p:txBody>
      </p:sp>
      <p:sp>
        <p:nvSpPr>
          <p:cNvPr id="280" name="Google Shape;280;p27"/>
          <p:cNvSpPr txBox="1"/>
          <p:nvPr>
            <p:ph type="title"/>
          </p:nvPr>
        </p:nvSpPr>
        <p:spPr>
          <a:xfrm>
            <a:off x="2152650" y="34049"/>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Wilcoxon rank-sum test</a:t>
            </a:r>
            <a:endParaRPr/>
          </a:p>
        </p:txBody>
      </p:sp>
      <p:pic>
        <p:nvPicPr>
          <p:cNvPr id="281" name="Google Shape;281;p27"/>
          <p:cNvPicPr preferRelativeResize="0"/>
          <p:nvPr/>
        </p:nvPicPr>
        <p:blipFill>
          <a:blip r:embed="rId3">
            <a:alphaModFix/>
          </a:blip>
          <a:stretch>
            <a:fillRect/>
          </a:stretch>
        </p:blipFill>
        <p:spPr>
          <a:xfrm>
            <a:off x="2943850" y="2190503"/>
            <a:ext cx="801925" cy="3850700"/>
          </a:xfrm>
          <a:prstGeom prst="rect">
            <a:avLst/>
          </a:prstGeom>
          <a:noFill/>
          <a:ln>
            <a:noFill/>
          </a:ln>
        </p:spPr>
      </p:pic>
      <p:pic>
        <p:nvPicPr>
          <p:cNvPr id="282" name="Google Shape;282;p27"/>
          <p:cNvPicPr preferRelativeResize="0"/>
          <p:nvPr/>
        </p:nvPicPr>
        <p:blipFill>
          <a:blip r:embed="rId4">
            <a:alphaModFix/>
          </a:blip>
          <a:stretch>
            <a:fillRect/>
          </a:stretch>
        </p:blipFill>
        <p:spPr>
          <a:xfrm>
            <a:off x="1082925" y="2109125"/>
            <a:ext cx="733375" cy="4013426"/>
          </a:xfrm>
          <a:prstGeom prst="rect">
            <a:avLst/>
          </a:prstGeom>
          <a:noFill/>
          <a:ln>
            <a:noFill/>
          </a:ln>
        </p:spPr>
      </p:pic>
      <p:pic>
        <p:nvPicPr>
          <p:cNvPr id="283" name="Google Shape;283;p27"/>
          <p:cNvPicPr preferRelativeResize="0"/>
          <p:nvPr/>
        </p:nvPicPr>
        <p:blipFill>
          <a:blip r:embed="rId5">
            <a:alphaModFix/>
          </a:blip>
          <a:stretch>
            <a:fillRect/>
          </a:stretch>
        </p:blipFill>
        <p:spPr>
          <a:xfrm>
            <a:off x="2714950" y="1359605"/>
            <a:ext cx="1364325" cy="817425"/>
          </a:xfrm>
          <a:prstGeom prst="rect">
            <a:avLst/>
          </a:prstGeom>
          <a:noFill/>
          <a:ln>
            <a:noFill/>
          </a:ln>
        </p:spPr>
      </p:pic>
      <p:pic>
        <p:nvPicPr>
          <p:cNvPr id="284" name="Google Shape;284;p27"/>
          <p:cNvPicPr preferRelativeResize="0"/>
          <p:nvPr/>
        </p:nvPicPr>
        <p:blipFill>
          <a:blip r:embed="rId6">
            <a:alphaModFix/>
          </a:blip>
          <a:stretch>
            <a:fillRect/>
          </a:stretch>
        </p:blipFill>
        <p:spPr>
          <a:xfrm>
            <a:off x="716525" y="1359600"/>
            <a:ext cx="1681887" cy="817425"/>
          </a:xfrm>
          <a:prstGeom prst="rect">
            <a:avLst/>
          </a:prstGeom>
          <a:noFill/>
          <a:ln>
            <a:noFill/>
          </a:ln>
        </p:spPr>
      </p:pic>
      <p:pic>
        <p:nvPicPr>
          <p:cNvPr id="285" name="Google Shape;285;p27"/>
          <p:cNvPicPr preferRelativeResize="0"/>
          <p:nvPr/>
        </p:nvPicPr>
        <p:blipFill>
          <a:blip r:embed="rId7">
            <a:alphaModFix/>
          </a:blip>
          <a:stretch>
            <a:fillRect/>
          </a:stretch>
        </p:blipFill>
        <p:spPr>
          <a:xfrm>
            <a:off x="2714950" y="6217250"/>
            <a:ext cx="1527825" cy="470625"/>
          </a:xfrm>
          <a:prstGeom prst="rect">
            <a:avLst/>
          </a:prstGeom>
          <a:noFill/>
          <a:ln>
            <a:noFill/>
          </a:ln>
        </p:spPr>
      </p:pic>
      <p:pic>
        <p:nvPicPr>
          <p:cNvPr id="286" name="Google Shape;286;p27"/>
          <p:cNvPicPr preferRelativeResize="0"/>
          <p:nvPr/>
        </p:nvPicPr>
        <p:blipFill>
          <a:blip r:embed="rId8">
            <a:alphaModFix/>
          </a:blip>
          <a:stretch>
            <a:fillRect/>
          </a:stretch>
        </p:blipFill>
        <p:spPr>
          <a:xfrm>
            <a:off x="685700" y="6246102"/>
            <a:ext cx="1527825" cy="412923"/>
          </a:xfrm>
          <a:prstGeom prst="rect">
            <a:avLst/>
          </a:prstGeom>
          <a:noFill/>
          <a:ln>
            <a:noFill/>
          </a:ln>
        </p:spPr>
      </p:pic>
      <p:sp>
        <p:nvSpPr>
          <p:cNvPr id="287" name="Google Shape;287;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88" name="Google Shape;288;p27"/>
          <p:cNvPicPr preferRelativeResize="0"/>
          <p:nvPr/>
        </p:nvPicPr>
        <p:blipFill>
          <a:blip r:embed="rId9">
            <a:alphaModFix/>
          </a:blip>
          <a:stretch>
            <a:fillRect/>
          </a:stretch>
        </p:blipFill>
        <p:spPr>
          <a:xfrm>
            <a:off x="5107400" y="1661323"/>
            <a:ext cx="5914000" cy="325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Mann-Whitney test</a:t>
            </a:r>
            <a:endParaRPr/>
          </a:p>
        </p:txBody>
      </p:sp>
      <p:sp>
        <p:nvSpPr>
          <p:cNvPr id="294" name="Google Shape;294;p29"/>
          <p:cNvSpPr txBox="1"/>
          <p:nvPr/>
        </p:nvSpPr>
        <p:spPr>
          <a:xfrm>
            <a:off x="7701287" y="6443971"/>
            <a:ext cx="3896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Mann &amp; Whitney. Ann Math Stat (1947)</a:t>
            </a:r>
            <a:endParaRPr/>
          </a:p>
        </p:txBody>
      </p:sp>
      <p:pic>
        <p:nvPicPr>
          <p:cNvPr id="295" name="Google Shape;295;p29"/>
          <p:cNvPicPr preferRelativeResize="0"/>
          <p:nvPr/>
        </p:nvPicPr>
        <p:blipFill>
          <a:blip r:embed="rId3">
            <a:alphaModFix/>
          </a:blip>
          <a:stretch>
            <a:fillRect/>
          </a:stretch>
        </p:blipFill>
        <p:spPr>
          <a:xfrm>
            <a:off x="703775" y="1271352"/>
            <a:ext cx="4313033" cy="5172624"/>
          </a:xfrm>
          <a:prstGeom prst="rect">
            <a:avLst/>
          </a:prstGeom>
          <a:noFill/>
          <a:ln>
            <a:noFill/>
          </a:ln>
        </p:spPr>
      </p:pic>
      <p:sp>
        <p:nvSpPr>
          <p:cNvPr id="296" name="Google Shape;296;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97" name="Google Shape;297;p29"/>
          <p:cNvPicPr preferRelativeResize="0"/>
          <p:nvPr/>
        </p:nvPicPr>
        <p:blipFill>
          <a:blip r:embed="rId4">
            <a:alphaModFix/>
          </a:blip>
          <a:stretch>
            <a:fillRect/>
          </a:stretch>
        </p:blipFill>
        <p:spPr>
          <a:xfrm>
            <a:off x="5604423" y="1854625"/>
            <a:ext cx="6526275" cy="376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Generalized Pairwise Comparisons (GPC)</a:t>
            </a:r>
            <a:endParaRPr/>
          </a:p>
        </p:txBody>
      </p:sp>
      <p:sp>
        <p:nvSpPr>
          <p:cNvPr id="303" name="Google Shape;303;p31"/>
          <p:cNvSpPr txBox="1"/>
          <p:nvPr/>
        </p:nvSpPr>
        <p:spPr>
          <a:xfrm>
            <a:off x="9321658" y="6169777"/>
            <a:ext cx="336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Pocock et al. Eur Heart J (2012) </a:t>
            </a:r>
            <a:endParaRPr/>
          </a:p>
        </p:txBody>
      </p:sp>
      <p:pic>
        <p:nvPicPr>
          <p:cNvPr id="304" name="Google Shape;304;p31"/>
          <p:cNvPicPr preferRelativeResize="0"/>
          <p:nvPr/>
        </p:nvPicPr>
        <p:blipFill>
          <a:blip r:embed="rId3">
            <a:alphaModFix/>
          </a:blip>
          <a:stretch>
            <a:fillRect/>
          </a:stretch>
        </p:blipFill>
        <p:spPr>
          <a:xfrm>
            <a:off x="91875" y="1880596"/>
            <a:ext cx="3805026" cy="4563378"/>
          </a:xfrm>
          <a:prstGeom prst="rect">
            <a:avLst/>
          </a:prstGeom>
          <a:noFill/>
          <a:ln>
            <a:noFill/>
          </a:ln>
        </p:spPr>
      </p:pic>
      <p:pic>
        <p:nvPicPr>
          <p:cNvPr id="305" name="Google Shape;305;p31"/>
          <p:cNvPicPr preferRelativeResize="0"/>
          <p:nvPr/>
        </p:nvPicPr>
        <p:blipFill>
          <a:blip r:embed="rId4">
            <a:alphaModFix/>
          </a:blip>
          <a:stretch>
            <a:fillRect/>
          </a:stretch>
        </p:blipFill>
        <p:spPr>
          <a:xfrm>
            <a:off x="3469451" y="2518275"/>
            <a:ext cx="565800" cy="3925700"/>
          </a:xfrm>
          <a:prstGeom prst="rect">
            <a:avLst/>
          </a:prstGeom>
          <a:noFill/>
          <a:ln>
            <a:noFill/>
          </a:ln>
        </p:spPr>
      </p:pic>
      <p:sp>
        <p:nvSpPr>
          <p:cNvPr id="306" name="Google Shape;306;p31"/>
          <p:cNvSpPr txBox="1"/>
          <p:nvPr/>
        </p:nvSpPr>
        <p:spPr>
          <a:xfrm>
            <a:off x="4035250" y="2594125"/>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Highest ranked outcome</a:t>
            </a:r>
            <a:endParaRPr sz="2000">
              <a:solidFill>
                <a:schemeClr val="dk1"/>
              </a:solidFill>
              <a:latin typeface="Calibri"/>
              <a:ea typeface="Calibri"/>
              <a:cs typeface="Calibri"/>
              <a:sym typeface="Calibri"/>
            </a:endParaRPr>
          </a:p>
        </p:txBody>
      </p:sp>
      <p:sp>
        <p:nvSpPr>
          <p:cNvPr id="307" name="Google Shape;307;p31"/>
          <p:cNvSpPr txBox="1"/>
          <p:nvPr/>
        </p:nvSpPr>
        <p:spPr>
          <a:xfrm>
            <a:off x="4110863" y="4067588"/>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Middle</a:t>
            </a:r>
            <a:r>
              <a:rPr lang="nl-BE" sz="2000">
                <a:solidFill>
                  <a:schemeClr val="dk1"/>
                </a:solidFill>
                <a:latin typeface="Calibri"/>
                <a:ea typeface="Calibri"/>
                <a:cs typeface="Calibri"/>
                <a:sym typeface="Calibri"/>
              </a:rPr>
              <a:t> ranked outcome</a:t>
            </a:r>
            <a:endParaRPr sz="2000">
              <a:solidFill>
                <a:schemeClr val="dk1"/>
              </a:solidFill>
              <a:latin typeface="Calibri"/>
              <a:ea typeface="Calibri"/>
              <a:cs typeface="Calibri"/>
              <a:sym typeface="Calibri"/>
            </a:endParaRPr>
          </a:p>
        </p:txBody>
      </p:sp>
      <p:sp>
        <p:nvSpPr>
          <p:cNvPr id="308" name="Google Shape;308;p31"/>
          <p:cNvSpPr txBox="1"/>
          <p:nvPr/>
        </p:nvSpPr>
        <p:spPr>
          <a:xfrm>
            <a:off x="4123342" y="5541050"/>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Low</a:t>
            </a:r>
            <a:r>
              <a:rPr lang="nl-BE" sz="2000">
                <a:solidFill>
                  <a:schemeClr val="dk1"/>
                </a:solidFill>
                <a:latin typeface="Calibri"/>
                <a:ea typeface="Calibri"/>
                <a:cs typeface="Calibri"/>
                <a:sym typeface="Calibri"/>
              </a:rPr>
              <a:t>est ranked outcome</a:t>
            </a:r>
            <a:endParaRPr sz="2000">
              <a:solidFill>
                <a:schemeClr val="dk1"/>
              </a:solidFill>
              <a:latin typeface="Calibri"/>
              <a:ea typeface="Calibri"/>
              <a:cs typeface="Calibri"/>
              <a:sym typeface="Calibri"/>
            </a:endParaRPr>
          </a:p>
        </p:txBody>
      </p:sp>
      <p:pic>
        <p:nvPicPr>
          <p:cNvPr id="309" name="Google Shape;309;p31"/>
          <p:cNvPicPr preferRelativeResize="0"/>
          <p:nvPr/>
        </p:nvPicPr>
        <p:blipFill>
          <a:blip r:embed="rId5">
            <a:alphaModFix/>
          </a:blip>
          <a:stretch>
            <a:fillRect/>
          </a:stretch>
        </p:blipFill>
        <p:spPr>
          <a:xfrm>
            <a:off x="5800475" y="2931375"/>
            <a:ext cx="1241266" cy="1325550"/>
          </a:xfrm>
          <a:prstGeom prst="rect">
            <a:avLst/>
          </a:prstGeom>
          <a:noFill/>
          <a:ln>
            <a:noFill/>
          </a:ln>
        </p:spPr>
      </p:pic>
      <p:pic>
        <p:nvPicPr>
          <p:cNvPr id="310" name="Google Shape;310;p31"/>
          <p:cNvPicPr preferRelativeResize="0"/>
          <p:nvPr/>
        </p:nvPicPr>
        <p:blipFill>
          <a:blip r:embed="rId5">
            <a:alphaModFix/>
          </a:blip>
          <a:stretch>
            <a:fillRect/>
          </a:stretch>
        </p:blipFill>
        <p:spPr>
          <a:xfrm>
            <a:off x="5800475" y="4496725"/>
            <a:ext cx="1241266" cy="1325550"/>
          </a:xfrm>
          <a:prstGeom prst="rect">
            <a:avLst/>
          </a:prstGeom>
          <a:noFill/>
          <a:ln>
            <a:noFill/>
          </a:ln>
        </p:spPr>
      </p:pic>
      <p:sp>
        <p:nvSpPr>
          <p:cNvPr id="311" name="Google Shape;311;p31"/>
          <p:cNvSpPr txBox="1"/>
          <p:nvPr/>
        </p:nvSpPr>
        <p:spPr>
          <a:xfrm>
            <a:off x="4092671" y="6062071"/>
            <a:ext cx="45852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1200"/>
              </a:spcBef>
              <a:spcAft>
                <a:spcPts val="0"/>
              </a:spcAft>
              <a:buNone/>
            </a:pPr>
            <a:r>
              <a:rPr i="1" lang="nl-BE" sz="1800">
                <a:solidFill>
                  <a:schemeClr val="dk1"/>
                </a:solidFill>
                <a:latin typeface="Calibri"/>
                <a:ea typeface="Calibri"/>
                <a:cs typeface="Calibri"/>
                <a:sym typeface="Calibri"/>
              </a:rPr>
              <a:t>Note: priorities may be patient-centric</a:t>
            </a:r>
            <a:endParaRPr/>
          </a:p>
        </p:txBody>
      </p:sp>
      <p:pic>
        <p:nvPicPr>
          <p:cNvPr id="312" name="Google Shape;312;p31"/>
          <p:cNvPicPr preferRelativeResize="0"/>
          <p:nvPr/>
        </p:nvPicPr>
        <p:blipFill>
          <a:blip r:embed="rId6">
            <a:alphaModFix/>
          </a:blip>
          <a:stretch>
            <a:fillRect/>
          </a:stretch>
        </p:blipFill>
        <p:spPr>
          <a:xfrm>
            <a:off x="7041750" y="2461475"/>
            <a:ext cx="5150250" cy="3285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threshold of clinical similarity</a:t>
            </a:r>
            <a:endParaRPr/>
          </a:p>
        </p:txBody>
      </p:sp>
      <p:sp>
        <p:nvSpPr>
          <p:cNvPr id="318" name="Google Shape;318;p34"/>
          <p:cNvSpPr txBox="1"/>
          <p:nvPr/>
        </p:nvSpPr>
        <p:spPr>
          <a:xfrm>
            <a:off x="9358393" y="6375046"/>
            <a:ext cx="2725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pic>
        <p:nvPicPr>
          <p:cNvPr id="319" name="Google Shape;319;p34"/>
          <p:cNvPicPr preferRelativeResize="0"/>
          <p:nvPr/>
        </p:nvPicPr>
        <p:blipFill>
          <a:blip r:embed="rId3">
            <a:alphaModFix/>
          </a:blip>
          <a:stretch>
            <a:fillRect/>
          </a:stretch>
        </p:blipFill>
        <p:spPr>
          <a:xfrm>
            <a:off x="2920850" y="1636350"/>
            <a:ext cx="6707601" cy="393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multiple weighted outcomes</a:t>
            </a:r>
            <a:endParaRPr/>
          </a:p>
        </p:txBody>
      </p:sp>
      <p:sp>
        <p:nvSpPr>
          <p:cNvPr id="325" name="Google Shape;325;p35"/>
          <p:cNvSpPr txBox="1"/>
          <p:nvPr/>
        </p:nvSpPr>
        <p:spPr>
          <a:xfrm>
            <a:off x="9599879" y="6316048"/>
            <a:ext cx="2973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O’Brien. Biometrics (1984)</a:t>
            </a:r>
            <a:endParaRPr/>
          </a:p>
        </p:txBody>
      </p:sp>
      <p:pic>
        <p:nvPicPr>
          <p:cNvPr id="326" name="Google Shape;326;p35"/>
          <p:cNvPicPr preferRelativeResize="0"/>
          <p:nvPr/>
        </p:nvPicPr>
        <p:blipFill>
          <a:blip r:embed="rId3">
            <a:alphaModFix/>
          </a:blip>
          <a:stretch>
            <a:fillRect/>
          </a:stretch>
        </p:blipFill>
        <p:spPr>
          <a:xfrm>
            <a:off x="152400" y="1532977"/>
            <a:ext cx="11610975" cy="413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sp>
        <p:nvSpPr>
          <p:cNvPr id="332" name="Google Shape;332;p37"/>
          <p:cNvSpPr txBox="1"/>
          <p:nvPr/>
        </p:nvSpPr>
        <p:spPr>
          <a:xfrm>
            <a:off x="9182285" y="6112532"/>
            <a:ext cx="340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Hoeffding. Ann Math Stat (1948)</a:t>
            </a:r>
            <a:endParaRPr/>
          </a:p>
        </p:txBody>
      </p:sp>
      <p:pic>
        <p:nvPicPr>
          <p:cNvPr id="333" name="Google Shape;333;p37"/>
          <p:cNvPicPr preferRelativeResize="0"/>
          <p:nvPr/>
        </p:nvPicPr>
        <p:blipFill>
          <a:blip r:embed="rId3">
            <a:alphaModFix/>
          </a:blip>
          <a:stretch>
            <a:fillRect/>
          </a:stretch>
        </p:blipFill>
        <p:spPr>
          <a:xfrm>
            <a:off x="152400" y="1533125"/>
            <a:ext cx="11125200" cy="2543175"/>
          </a:xfrm>
          <a:prstGeom prst="rect">
            <a:avLst/>
          </a:prstGeom>
          <a:noFill/>
          <a:ln>
            <a:noFill/>
          </a:ln>
        </p:spPr>
      </p:pic>
      <p:sp>
        <p:nvSpPr>
          <p:cNvPr id="334" name="Google Shape;334;p37"/>
          <p:cNvSpPr txBox="1"/>
          <p:nvPr/>
        </p:nvSpPr>
        <p:spPr>
          <a:xfrm>
            <a:off x="2721650" y="4310325"/>
            <a:ext cx="73176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(NTB)</a:t>
            </a:r>
            <a:endParaRPr sz="2800">
              <a:solidFill>
                <a:schemeClr val="dk1"/>
              </a:solidFill>
              <a:latin typeface="Calibri"/>
              <a:ea typeface="Calibri"/>
              <a:cs typeface="Calibri"/>
              <a:sym typeface="Calibri"/>
            </a:endParaRPr>
          </a:p>
          <a:p>
            <a:pPr indent="0" lvl="0" marL="0" rtl="0" algn="l">
              <a:spcBef>
                <a:spcPts val="0"/>
              </a:spcBef>
              <a:spcAft>
                <a:spcPts val="0"/>
              </a:spcAft>
              <a:buClr>
                <a:srgbClr val="000000"/>
              </a:buClr>
              <a:buFont typeface="Arial"/>
              <a:buNone/>
            </a:pPr>
            <a:r>
              <a:rPr lang="nl-BE" sz="1800">
                <a:latin typeface="Calibri"/>
                <a:ea typeface="Calibri"/>
                <a:cs typeface="Calibri"/>
                <a:sym typeface="Calibri"/>
              </a:rPr>
              <a:t> </a:t>
            </a:r>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Is a U-statistic</a:t>
            </a:r>
            <a:endParaRPr sz="2800">
              <a:solidFill>
                <a:schemeClr val="dk1"/>
              </a:solidFill>
              <a:latin typeface="Calibri"/>
              <a:ea typeface="Calibri"/>
              <a:cs typeface="Calibri"/>
              <a:sym typeface="Calibri"/>
            </a:endParaRPr>
          </a:p>
        </p:txBody>
      </p:sp>
      <p:sp>
        <p:nvSpPr>
          <p:cNvPr id="335" name="Google Shape;335;p37"/>
          <p:cNvSpPr/>
          <p:nvPr/>
        </p:nvSpPr>
        <p:spPr>
          <a:xfrm>
            <a:off x="2721657" y="5269541"/>
            <a:ext cx="10078200" cy="430800"/>
          </a:xfrm>
          <a:prstGeom prst="rect">
            <a:avLst/>
          </a:prstGeom>
          <a:blipFill rotWithShape="1">
            <a:blip r:embed="rId4">
              <a:alphaModFix/>
            </a:blip>
            <a:stretch>
              <a:fillRect b="-28168" l="-59" r="0" t="-98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371915fedd_3_84"/>
          <p:cNvPicPr preferRelativeResize="0"/>
          <p:nvPr/>
        </p:nvPicPr>
        <p:blipFill>
          <a:blip r:embed="rId3">
            <a:alphaModFix/>
          </a:blip>
          <a:stretch>
            <a:fillRect/>
          </a:stretch>
        </p:blipFill>
        <p:spPr>
          <a:xfrm>
            <a:off x="862825" y="1145363"/>
            <a:ext cx="8810625" cy="2257425"/>
          </a:xfrm>
          <a:prstGeom prst="rect">
            <a:avLst/>
          </a:prstGeom>
          <a:noFill/>
          <a:ln>
            <a:noFill/>
          </a:ln>
        </p:spPr>
      </p:pic>
      <p:sp>
        <p:nvSpPr>
          <p:cNvPr id="341" name="Google Shape;341;g3371915fedd_3_84"/>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Net treatment benefit</a:t>
            </a:r>
            <a:endParaRPr/>
          </a:p>
        </p:txBody>
      </p:sp>
      <p:sp>
        <p:nvSpPr>
          <p:cNvPr id="342" name="Google Shape;342;g3371915fedd_3_84"/>
          <p:cNvSpPr txBox="1"/>
          <p:nvPr/>
        </p:nvSpPr>
        <p:spPr>
          <a:xfrm>
            <a:off x="9755878" y="6392675"/>
            <a:ext cx="22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sp>
        <p:nvSpPr>
          <p:cNvPr id="343" name="Google Shape;343;g3371915fedd_3_84"/>
          <p:cNvSpPr txBox="1"/>
          <p:nvPr/>
        </p:nvSpPr>
        <p:spPr>
          <a:xfrm>
            <a:off x="862825" y="3253475"/>
            <a:ext cx="10775100" cy="28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4" name="Google Shape;344;g3371915fedd_3_84"/>
          <p:cNvSpPr txBox="1"/>
          <p:nvPr/>
        </p:nvSpPr>
        <p:spPr>
          <a:xfrm>
            <a:off x="914843" y="3253480"/>
            <a:ext cx="10362300" cy="3477900"/>
          </a:xfrm>
          <a:prstGeom prst="rect">
            <a:avLst/>
          </a:prstGeom>
          <a:blipFill rotWithShape="1">
            <a:blip r:embed="rId4">
              <a:alphaModFix/>
            </a:blip>
            <a:stretch>
              <a:fillRect b="0" l="-759" r="0" t="-12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371915fedd_3_75"/>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pic>
        <p:nvPicPr>
          <p:cNvPr id="350" name="Google Shape;350;g3371915fedd_3_75"/>
          <p:cNvPicPr preferRelativeResize="0"/>
          <p:nvPr/>
        </p:nvPicPr>
        <p:blipFill>
          <a:blip r:embed="rId3">
            <a:alphaModFix/>
          </a:blip>
          <a:stretch>
            <a:fillRect/>
          </a:stretch>
        </p:blipFill>
        <p:spPr>
          <a:xfrm>
            <a:off x="152400" y="1533125"/>
            <a:ext cx="11163300" cy="4000500"/>
          </a:xfrm>
          <a:prstGeom prst="rect">
            <a:avLst/>
          </a:prstGeom>
          <a:noFill/>
          <a:ln>
            <a:noFill/>
          </a:ln>
        </p:spPr>
      </p:pic>
      <p:sp>
        <p:nvSpPr>
          <p:cNvPr id="351" name="Google Shape;351;g3371915fedd_3_75"/>
          <p:cNvSpPr txBox="1"/>
          <p:nvPr/>
        </p:nvSpPr>
        <p:spPr>
          <a:xfrm>
            <a:off x="8913903" y="5533625"/>
            <a:ext cx="3278100" cy="13236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Buyse. Stat Med (2010)</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Pocock et al. Eur Heart J (2012)</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Dong et al. Stat Biopharm Res (2019)</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Brunner et al. Stat Med (2021)</a:t>
            </a:r>
            <a:endParaRPr/>
          </a:p>
        </p:txBody>
      </p:sp>
      <p:sp>
        <p:nvSpPr>
          <p:cNvPr id="352" name="Google Shape;352;g3371915fedd_3_75"/>
          <p:cNvSpPr txBox="1"/>
          <p:nvPr/>
        </p:nvSpPr>
        <p:spPr>
          <a:xfrm>
            <a:off x="816875" y="5596925"/>
            <a:ext cx="53991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Note : NTB = (SO-1)/(SO+1) </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371915fedd_3_10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differences </a:t>
            </a:r>
            <a:endParaRPr/>
          </a:p>
        </p:txBody>
      </p:sp>
      <p:pic>
        <p:nvPicPr>
          <p:cNvPr id="359" name="Google Shape;359;g3371915fedd_3_102"/>
          <p:cNvPicPr preferRelativeResize="0"/>
          <p:nvPr/>
        </p:nvPicPr>
        <p:blipFill>
          <a:blip r:embed="rId3">
            <a:alphaModFix/>
          </a:blip>
          <a:stretch>
            <a:fillRect/>
          </a:stretch>
        </p:blipFill>
        <p:spPr>
          <a:xfrm>
            <a:off x="1404525" y="1441175"/>
            <a:ext cx="9640951" cy="3776650"/>
          </a:xfrm>
          <a:prstGeom prst="rect">
            <a:avLst/>
          </a:prstGeom>
          <a:noFill/>
          <a:ln>
            <a:noFill/>
          </a:ln>
        </p:spPr>
      </p:pic>
      <p:sp>
        <p:nvSpPr>
          <p:cNvPr id="360" name="Google Shape;360;g3371915fedd_3_102"/>
          <p:cNvSpPr txBox="1"/>
          <p:nvPr/>
        </p:nvSpPr>
        <p:spPr>
          <a:xfrm>
            <a:off x="1579350" y="5493550"/>
            <a:ext cx="9291300" cy="10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 WR ignores the ties or redistributes the ties according to the observed win/loss proportions -&gt; overestimation of effect</a:t>
            </a:r>
            <a:endParaRPr sz="2800">
              <a:solidFill>
                <a:schemeClr val="dk1"/>
              </a:solidFill>
              <a:latin typeface="Calibri"/>
              <a:ea typeface="Calibri"/>
              <a:cs typeface="Calibri"/>
              <a:sym typeface="Calibri"/>
            </a:endParaRPr>
          </a:p>
        </p:txBody>
      </p:sp>
      <p:sp>
        <p:nvSpPr>
          <p:cNvPr id="361" name="Google Shape;361;g3371915fedd_3_10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371915fedd_3_11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C</a:t>
            </a:r>
            <a:r>
              <a:rPr lang="nl-BE" sz="4000"/>
              <a:t>onsequences of redistributing ties</a:t>
            </a:r>
            <a:endParaRPr/>
          </a:p>
        </p:txBody>
      </p:sp>
      <p:pic>
        <p:nvPicPr>
          <p:cNvPr id="368" name="Google Shape;368;g3371915fedd_3_112"/>
          <p:cNvPicPr preferRelativeResize="0"/>
          <p:nvPr/>
        </p:nvPicPr>
        <p:blipFill>
          <a:blip r:embed="rId3">
            <a:alphaModFix/>
          </a:blip>
          <a:stretch>
            <a:fillRect/>
          </a:stretch>
        </p:blipFill>
        <p:spPr>
          <a:xfrm>
            <a:off x="175375" y="1131075"/>
            <a:ext cx="11946200" cy="5488225"/>
          </a:xfrm>
          <a:prstGeom prst="rect">
            <a:avLst/>
          </a:prstGeom>
          <a:noFill/>
          <a:ln>
            <a:noFill/>
          </a:ln>
        </p:spPr>
      </p:pic>
      <p:sp>
        <p:nvSpPr>
          <p:cNvPr id="369" name="Google Shape;369;g3371915fedd_3_1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07" name="Google Shape;107;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 name="Google Shape;108;p3"/>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0" lvl="0" marL="228600" rtl="0" algn="l">
              <a:lnSpc>
                <a:spcPct val="120000"/>
              </a:lnSpc>
              <a:spcBef>
                <a:spcPts val="1000"/>
              </a:spcBef>
              <a:spcAft>
                <a:spcPts val="0"/>
              </a:spcAft>
              <a:buNone/>
            </a:pPr>
            <a:r>
              <a:t/>
            </a:r>
            <a:endParaRPr sz="2600"/>
          </a:p>
        </p:txBody>
      </p:sp>
      <p:cxnSp>
        <p:nvCxnSpPr>
          <p:cNvPr id="109" name="Google Shape;109;p3"/>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37e2da8481_0_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Additive decomposition of NTB</a:t>
            </a:r>
            <a:endParaRPr/>
          </a:p>
        </p:txBody>
      </p:sp>
      <p:pic>
        <p:nvPicPr>
          <p:cNvPr id="376" name="Google Shape;376;g337e2da8481_0_4"/>
          <p:cNvPicPr preferRelativeResize="0"/>
          <p:nvPr/>
        </p:nvPicPr>
        <p:blipFill>
          <a:blip r:embed="rId3">
            <a:alphaModFix/>
          </a:blip>
          <a:stretch>
            <a:fillRect/>
          </a:stretch>
        </p:blipFill>
        <p:spPr>
          <a:xfrm>
            <a:off x="519250" y="2012825"/>
            <a:ext cx="11153500" cy="3952218"/>
          </a:xfrm>
          <a:prstGeom prst="rect">
            <a:avLst/>
          </a:prstGeom>
          <a:noFill/>
          <a:ln>
            <a:noFill/>
          </a:ln>
        </p:spPr>
      </p:pic>
      <p:sp>
        <p:nvSpPr>
          <p:cNvPr id="377" name="Google Shape;377;g337e2da8481_0_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371915fedd_3_121"/>
          <p:cNvSpPr txBox="1"/>
          <p:nvPr>
            <p:ph type="title"/>
          </p:nvPr>
        </p:nvSpPr>
        <p:spPr>
          <a:xfrm>
            <a:off x="151200" y="-105800"/>
            <a:ext cx="11889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a:latin typeface="Arial"/>
                <a:ea typeface="Arial"/>
                <a:cs typeface="Arial"/>
                <a:sym typeface="Arial"/>
              </a:rPr>
              <a:t>Guidance of GPC measures in clinical trials</a:t>
            </a:r>
            <a:endParaRPr/>
          </a:p>
        </p:txBody>
      </p:sp>
      <p:pic>
        <p:nvPicPr>
          <p:cNvPr id="384" name="Google Shape;384;g3371915fedd_3_121"/>
          <p:cNvPicPr preferRelativeResize="0"/>
          <p:nvPr/>
        </p:nvPicPr>
        <p:blipFill>
          <a:blip r:embed="rId3">
            <a:alphaModFix/>
          </a:blip>
          <a:stretch>
            <a:fillRect/>
          </a:stretch>
        </p:blipFill>
        <p:spPr>
          <a:xfrm>
            <a:off x="2208650" y="777575"/>
            <a:ext cx="6683874" cy="6146324"/>
          </a:xfrm>
          <a:prstGeom prst="rect">
            <a:avLst/>
          </a:prstGeom>
          <a:noFill/>
          <a:ln>
            <a:noFill/>
          </a:ln>
        </p:spPr>
      </p:pic>
      <p:sp>
        <p:nvSpPr>
          <p:cNvPr id="385" name="Google Shape;385;g3371915fedd_3_121"/>
          <p:cNvSpPr txBox="1"/>
          <p:nvPr/>
        </p:nvSpPr>
        <p:spPr>
          <a:xfrm>
            <a:off x="9747003" y="6303900"/>
            <a:ext cx="2445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a:t>
            </a:r>
            <a:r>
              <a:rPr i="1" lang="nl-BE" sz="1600">
                <a:solidFill>
                  <a:schemeClr val="dk1"/>
                </a:solidFill>
                <a:latin typeface="Calibri"/>
                <a:ea typeface="Calibri"/>
                <a:cs typeface="Calibri"/>
                <a:sym typeface="Calibri"/>
              </a:rPr>
              <a:t>. JACC (2023)</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nl-BE" sz="4000"/>
              <a:t>GPC – </a:t>
            </a:r>
            <a:r>
              <a:rPr lang="nl-BE" sz="4000"/>
              <a:t>Links with conventional effect size measures for univariate outcomes</a:t>
            </a:r>
            <a:endParaRPr/>
          </a:p>
        </p:txBody>
      </p:sp>
      <p:sp>
        <p:nvSpPr>
          <p:cNvPr id="391" name="Google Shape;391;p32"/>
          <p:cNvSpPr txBox="1"/>
          <p:nvPr/>
        </p:nvSpPr>
        <p:spPr>
          <a:xfrm>
            <a:off x="9451733" y="6352071"/>
            <a:ext cx="28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p:txBody>
      </p:sp>
      <p:pic>
        <p:nvPicPr>
          <p:cNvPr id="392" name="Google Shape;392;p32"/>
          <p:cNvPicPr preferRelativeResize="0"/>
          <p:nvPr/>
        </p:nvPicPr>
        <p:blipFill>
          <a:blip r:embed="rId3">
            <a:alphaModFix/>
          </a:blip>
          <a:stretch>
            <a:fillRect/>
          </a:stretch>
        </p:blipFill>
        <p:spPr>
          <a:xfrm>
            <a:off x="393625" y="1380575"/>
            <a:ext cx="9886949" cy="50816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383f49b9d5_0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399" name="Google Shape;399;g3383f49b9d5_0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831850" y="2425700"/>
            <a:ext cx="10515600" cy="11334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Software for GPC </a:t>
            </a:r>
            <a:endParaRPr/>
          </a:p>
          <a:p>
            <a:pPr indent="0" lvl="0" marL="0" rtl="0" algn="l">
              <a:lnSpc>
                <a:spcPct val="90000"/>
              </a:lnSpc>
              <a:spcBef>
                <a:spcPts val="0"/>
              </a:spcBef>
              <a:spcAft>
                <a:spcPts val="0"/>
              </a:spcAft>
              <a:buClr>
                <a:schemeClr val="dk1"/>
              </a:buClr>
              <a:buSzPct val="181818"/>
              <a:buFont typeface="Calibri"/>
              <a:buNone/>
            </a:pPr>
            <a:r>
              <a:rPr lang="nl-BE" sz="3300"/>
              <a:t>P</a:t>
            </a:r>
            <a:r>
              <a:rPr lang="nl-BE" sz="3300"/>
              <a:t>art 1: Measures of treatment effect</a:t>
            </a:r>
            <a:endParaRPr sz="3300"/>
          </a:p>
        </p:txBody>
      </p:sp>
      <p:sp>
        <p:nvSpPr>
          <p:cNvPr id="406" name="Google Shape;406;p42"/>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07" name="Google Shape;407;p42"/>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08" name="Google Shape;408;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55800" y="365125"/>
            <a:ext cx="979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 -package: BuyseTest</a:t>
            </a:r>
            <a:endParaRPr/>
          </a:p>
        </p:txBody>
      </p:sp>
      <p:sp>
        <p:nvSpPr>
          <p:cNvPr id="415" name="Google Shape;415;p43"/>
          <p:cNvSpPr txBox="1"/>
          <p:nvPr/>
        </p:nvSpPr>
        <p:spPr>
          <a:xfrm>
            <a:off x="197900" y="2327125"/>
            <a:ext cx="4938300" cy="1461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Installation </a:t>
            </a:r>
            <a:endParaRPr sz="2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(requires internet connection)</a:t>
            </a:r>
            <a:endParaRPr sz="2800">
              <a:solidFill>
                <a:schemeClr val="dk1"/>
              </a:solidFill>
              <a:latin typeface="Calibri"/>
              <a:ea typeface="Calibri"/>
              <a:cs typeface="Calibri"/>
              <a:sym typeface="Calibri"/>
            </a:endParaRPr>
          </a:p>
        </p:txBody>
      </p:sp>
      <p:pic>
        <p:nvPicPr>
          <p:cNvPr id="416" name="Google Shape;416;p43"/>
          <p:cNvPicPr preferRelativeResize="0"/>
          <p:nvPr/>
        </p:nvPicPr>
        <p:blipFill rotWithShape="1">
          <a:blip r:embed="rId3">
            <a:alphaModFix/>
          </a:blip>
          <a:srcRect b="0" l="0" r="0" t="0"/>
          <a:stretch/>
        </p:blipFill>
        <p:spPr>
          <a:xfrm>
            <a:off x="8987500" y="211400"/>
            <a:ext cx="1918225" cy="1918225"/>
          </a:xfrm>
          <a:prstGeom prst="rect">
            <a:avLst/>
          </a:prstGeom>
          <a:noFill/>
          <a:ln>
            <a:noFill/>
          </a:ln>
        </p:spPr>
      </p:pic>
      <p:pic>
        <p:nvPicPr>
          <p:cNvPr id="417" name="Google Shape;417;p43"/>
          <p:cNvPicPr preferRelativeResize="0"/>
          <p:nvPr/>
        </p:nvPicPr>
        <p:blipFill>
          <a:blip r:embed="rId4">
            <a:alphaModFix/>
          </a:blip>
          <a:stretch>
            <a:fillRect/>
          </a:stretch>
        </p:blipFill>
        <p:spPr>
          <a:xfrm>
            <a:off x="819375" y="675525"/>
            <a:ext cx="874124" cy="677401"/>
          </a:xfrm>
          <a:prstGeom prst="rect">
            <a:avLst/>
          </a:prstGeom>
          <a:noFill/>
          <a:ln>
            <a:noFill/>
          </a:ln>
        </p:spPr>
      </p:pic>
      <p:sp>
        <p:nvSpPr>
          <p:cNvPr id="418" name="Google Shape;418;p43"/>
          <p:cNvSpPr txBox="1"/>
          <p:nvPr/>
        </p:nvSpPr>
        <p:spPr>
          <a:xfrm>
            <a:off x="197900" y="4030325"/>
            <a:ext cx="5975700" cy="2628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Simulate data</a:t>
            </a:r>
            <a:endParaRPr sz="28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100 subjects</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2 treatment groups (C or T)</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outcomes simulated independently</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data.table format</a:t>
            </a:r>
            <a:endParaRPr sz="2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ourier New"/>
                <a:ea typeface="Courier New"/>
                <a:cs typeface="Courier New"/>
                <a:sym typeface="Courier New"/>
              </a:rPr>
              <a:t>as.data.frame</a:t>
            </a:r>
            <a:r>
              <a:rPr lang="nl-BE" sz="2400">
                <a:solidFill>
                  <a:schemeClr val="dk1"/>
                </a:solidFill>
                <a:latin typeface="Calibri"/>
                <a:ea typeface="Calibri"/>
                <a:cs typeface="Calibri"/>
                <a:sym typeface="Calibri"/>
              </a:rPr>
              <a:t>: convertion to data.frame)</a:t>
            </a:r>
            <a:endParaRPr sz="2400">
              <a:solidFill>
                <a:schemeClr val="dk1"/>
              </a:solidFill>
              <a:latin typeface="Calibri"/>
              <a:ea typeface="Calibri"/>
              <a:cs typeface="Calibri"/>
              <a:sym typeface="Calibri"/>
            </a:endParaRPr>
          </a:p>
        </p:txBody>
      </p:sp>
      <p:sp>
        <p:nvSpPr>
          <p:cNvPr id="419" name="Google Shape;419;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20" name="Google Shape;420;p43"/>
          <p:cNvPicPr preferRelativeResize="0"/>
          <p:nvPr/>
        </p:nvPicPr>
        <p:blipFill>
          <a:blip r:embed="rId5">
            <a:alphaModFix/>
          </a:blip>
          <a:stretch>
            <a:fillRect/>
          </a:stretch>
        </p:blipFill>
        <p:spPr>
          <a:xfrm>
            <a:off x="6090313" y="2129625"/>
            <a:ext cx="5921293" cy="694635"/>
          </a:xfrm>
          <a:prstGeom prst="rect">
            <a:avLst/>
          </a:prstGeom>
          <a:noFill/>
          <a:ln>
            <a:noFill/>
          </a:ln>
        </p:spPr>
      </p:pic>
      <p:pic>
        <p:nvPicPr>
          <p:cNvPr id="421" name="Google Shape;421;p43"/>
          <p:cNvPicPr preferRelativeResize="0"/>
          <p:nvPr/>
        </p:nvPicPr>
        <p:blipFill>
          <a:blip r:embed="rId6">
            <a:alphaModFix/>
          </a:blip>
          <a:stretch>
            <a:fillRect/>
          </a:stretch>
        </p:blipFill>
        <p:spPr>
          <a:xfrm>
            <a:off x="6103669" y="2824260"/>
            <a:ext cx="5894580" cy="694635"/>
          </a:xfrm>
          <a:prstGeom prst="rect">
            <a:avLst/>
          </a:prstGeom>
          <a:noFill/>
          <a:ln>
            <a:noFill/>
          </a:ln>
        </p:spPr>
      </p:pic>
      <p:pic>
        <p:nvPicPr>
          <p:cNvPr id="422" name="Google Shape;422;p43"/>
          <p:cNvPicPr preferRelativeResize="0"/>
          <p:nvPr/>
        </p:nvPicPr>
        <p:blipFill>
          <a:blip r:embed="rId7">
            <a:alphaModFix/>
          </a:blip>
          <a:stretch>
            <a:fillRect/>
          </a:stretch>
        </p:blipFill>
        <p:spPr>
          <a:xfrm>
            <a:off x="6171432" y="3629270"/>
            <a:ext cx="5894580" cy="898394"/>
          </a:xfrm>
          <a:prstGeom prst="rect">
            <a:avLst/>
          </a:prstGeom>
          <a:noFill/>
          <a:ln>
            <a:noFill/>
          </a:ln>
        </p:spPr>
      </p:pic>
      <p:pic>
        <p:nvPicPr>
          <p:cNvPr id="423" name="Google Shape;423;p43"/>
          <p:cNvPicPr preferRelativeResize="0"/>
          <p:nvPr/>
        </p:nvPicPr>
        <p:blipFill>
          <a:blip r:embed="rId8">
            <a:alphaModFix/>
          </a:blip>
          <a:stretch>
            <a:fillRect/>
          </a:stretch>
        </p:blipFill>
        <p:spPr>
          <a:xfrm>
            <a:off x="6094776" y="4498651"/>
            <a:ext cx="5912389" cy="19820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4cb2e176d_1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Formula interface</a:t>
            </a:r>
            <a:endParaRPr/>
          </a:p>
        </p:txBody>
      </p:sp>
      <p:sp>
        <p:nvSpPr>
          <p:cNvPr id="430" name="Google Shape;430;g334cb2e176d_1_8"/>
          <p:cNvSpPr txBox="1"/>
          <p:nvPr>
            <p:ph idx="1" type="body"/>
          </p:nvPr>
        </p:nvSpPr>
        <p:spPr>
          <a:xfrm>
            <a:off x="838200" y="1825625"/>
            <a:ext cx="10515600" cy="489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Left hand side: group</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nl-BE"/>
              <a:t>Right hand side: outcome(s) </a:t>
            </a:r>
            <a:endParaRPr/>
          </a:p>
          <a:p>
            <a:pPr indent="-292100" lvl="0" marL="457200" rtl="0" algn="l">
              <a:spcBef>
                <a:spcPts val="1000"/>
              </a:spcBef>
              <a:spcAft>
                <a:spcPts val="0"/>
              </a:spcAft>
              <a:buSzPts val="1000"/>
              <a:buChar char="-"/>
            </a:pPr>
            <a:r>
              <a:rPr lang="nl-BE" sz="2000">
                <a:latin typeface="Courier New"/>
                <a:ea typeface="Courier New"/>
                <a:cs typeface="Courier New"/>
                <a:sym typeface="Courier New"/>
              </a:rPr>
              <a:t>time to event</a:t>
            </a:r>
            <a:r>
              <a:rPr lang="nl-BE" sz="2000"/>
              <a:t> or </a:t>
            </a:r>
            <a:r>
              <a:rPr lang="nl-BE" sz="2000">
                <a:latin typeface="Courier New"/>
                <a:ea typeface="Courier New"/>
                <a:cs typeface="Courier New"/>
                <a:sym typeface="Courier New"/>
              </a:rPr>
              <a:t>tte </a:t>
            </a:r>
            <a:r>
              <a:rPr lang="nl-BE" sz="2000"/>
              <a:t>or </a:t>
            </a:r>
            <a:r>
              <a:rPr lang="nl-BE" sz="2000">
                <a:latin typeface="Courier New"/>
                <a:ea typeface="Courier New"/>
                <a:cs typeface="Courier New"/>
                <a:sym typeface="Courier New"/>
              </a:rPr>
              <a:t>t</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continuous </a:t>
            </a:r>
            <a:r>
              <a:rPr lang="nl-BE" sz="2000"/>
              <a:t>or </a:t>
            </a:r>
            <a:r>
              <a:rPr lang="nl-BE" sz="2000">
                <a:latin typeface="Courier New"/>
                <a:ea typeface="Courier New"/>
                <a:cs typeface="Courier New"/>
                <a:sym typeface="Courier New"/>
              </a:rPr>
              <a:t>cont </a:t>
            </a:r>
            <a:r>
              <a:rPr lang="nl-BE" sz="2000"/>
              <a:t>or </a:t>
            </a:r>
            <a:r>
              <a:rPr lang="nl-BE" sz="2000">
                <a:latin typeface="Courier New"/>
                <a:ea typeface="Courier New"/>
                <a:cs typeface="Courier New"/>
                <a:sym typeface="Courier New"/>
              </a:rPr>
              <a:t>c</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binary </a:t>
            </a:r>
            <a:r>
              <a:rPr lang="nl-BE" sz="2000"/>
              <a:t>or </a:t>
            </a:r>
            <a:r>
              <a:rPr lang="nl-BE" sz="2000">
                <a:latin typeface="Courier New"/>
                <a:ea typeface="Courier New"/>
                <a:cs typeface="Courier New"/>
                <a:sym typeface="Courier New"/>
              </a:rPr>
              <a:t>bin </a:t>
            </a:r>
            <a:r>
              <a:rPr lang="nl-BE" sz="2000"/>
              <a:t>or </a:t>
            </a:r>
            <a:r>
              <a:rPr lang="nl-BE" sz="2000">
                <a:latin typeface="Courier New"/>
                <a:ea typeface="Courier New"/>
                <a:cs typeface="Courier New"/>
                <a:sym typeface="Courier New"/>
              </a:rPr>
              <a:t>b</a:t>
            </a:r>
            <a:endParaRPr sz="2000">
              <a:latin typeface="Courier New"/>
              <a:ea typeface="Courier New"/>
              <a:cs typeface="Courier New"/>
              <a:sym typeface="Courier New"/>
            </a:endParaRPr>
          </a:p>
        </p:txBody>
      </p:sp>
      <p:pic>
        <p:nvPicPr>
          <p:cNvPr id="431" name="Google Shape;431;g334cb2e176d_1_8"/>
          <p:cNvPicPr preferRelativeResize="0"/>
          <p:nvPr/>
        </p:nvPicPr>
        <p:blipFill>
          <a:blip r:embed="rId3">
            <a:alphaModFix/>
          </a:blip>
          <a:stretch>
            <a:fillRect/>
          </a:stretch>
        </p:blipFill>
        <p:spPr>
          <a:xfrm>
            <a:off x="5138750" y="1690825"/>
            <a:ext cx="6869450" cy="4406800"/>
          </a:xfrm>
          <a:prstGeom prst="rect">
            <a:avLst/>
          </a:prstGeom>
          <a:noFill/>
          <a:ln>
            <a:noFill/>
          </a:ln>
        </p:spPr>
      </p:pic>
      <p:sp>
        <p:nvSpPr>
          <p:cNvPr id="432" name="Google Shape;432;g334cb2e176d_1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34cb2e176d_1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Output of the GPC procedure</a:t>
            </a:r>
            <a:endParaRPr/>
          </a:p>
        </p:txBody>
      </p:sp>
      <p:sp>
        <p:nvSpPr>
          <p:cNvPr id="439" name="Google Shape;439;g334cb2e176d_1_19"/>
          <p:cNvSpPr txBox="1"/>
          <p:nvPr>
            <p:ph idx="1" type="body"/>
          </p:nvPr>
        </p:nvSpPr>
        <p:spPr>
          <a:xfrm>
            <a:off x="838200" y="16229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Default: net treatment benefit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nl-BE"/>
              <a:t>                                             </a:t>
            </a:r>
            <a:endParaRPr sz="2000"/>
          </a:p>
        </p:txBody>
      </p:sp>
      <p:pic>
        <p:nvPicPr>
          <p:cNvPr id="440" name="Google Shape;440;g334cb2e176d_1_19"/>
          <p:cNvPicPr preferRelativeResize="0"/>
          <p:nvPr/>
        </p:nvPicPr>
        <p:blipFill>
          <a:blip r:embed="rId3">
            <a:alphaModFix/>
          </a:blip>
          <a:stretch>
            <a:fillRect/>
          </a:stretch>
        </p:blipFill>
        <p:spPr>
          <a:xfrm>
            <a:off x="783425" y="2136375"/>
            <a:ext cx="10625150" cy="4064351"/>
          </a:xfrm>
          <a:prstGeom prst="rect">
            <a:avLst/>
          </a:prstGeom>
          <a:noFill/>
          <a:ln>
            <a:noFill/>
          </a:ln>
        </p:spPr>
      </p:pic>
      <p:sp>
        <p:nvSpPr>
          <p:cNvPr id="441" name="Google Shape;441;g334cb2e176d_1_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42" name="Google Shape;442;g334cb2e176d_1_19"/>
          <p:cNvPicPr preferRelativeResize="0"/>
          <p:nvPr/>
        </p:nvPicPr>
        <p:blipFill>
          <a:blip r:embed="rId4">
            <a:alphaModFix/>
          </a:blip>
          <a:stretch>
            <a:fillRect/>
          </a:stretch>
        </p:blipFill>
        <p:spPr>
          <a:xfrm>
            <a:off x="8858938" y="1704038"/>
            <a:ext cx="2562225" cy="419100"/>
          </a:xfrm>
          <a:prstGeom prst="rect">
            <a:avLst/>
          </a:prstGeom>
          <a:noFill/>
          <a:ln>
            <a:noFill/>
          </a:ln>
        </p:spPr>
      </p:pic>
      <p:sp>
        <p:nvSpPr>
          <p:cNvPr id="443" name="Google Shape;443;g334cb2e176d_1_19"/>
          <p:cNvSpPr txBox="1"/>
          <p:nvPr>
            <p:ph idx="1" type="body"/>
          </p:nvPr>
        </p:nvSpPr>
        <p:spPr>
          <a:xfrm>
            <a:off x="960575" y="6213950"/>
            <a:ext cx="10515600" cy="602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Display number of pairs instead of %:</a:t>
            </a:r>
            <a:endParaRPr sz="2000"/>
          </a:p>
        </p:txBody>
      </p:sp>
      <p:pic>
        <p:nvPicPr>
          <p:cNvPr id="444" name="Google Shape;444;g334cb2e176d_1_19"/>
          <p:cNvPicPr preferRelativeResize="0"/>
          <p:nvPr/>
        </p:nvPicPr>
        <p:blipFill>
          <a:blip r:embed="rId5">
            <a:alphaModFix/>
          </a:blip>
          <a:stretch>
            <a:fillRect/>
          </a:stretch>
        </p:blipFill>
        <p:spPr>
          <a:xfrm>
            <a:off x="6621675" y="6200725"/>
            <a:ext cx="3983351" cy="541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334cb2e176d_1_27"/>
          <p:cNvPicPr preferRelativeResize="0"/>
          <p:nvPr/>
        </p:nvPicPr>
        <p:blipFill>
          <a:blip r:embed="rId3">
            <a:alphaModFix/>
          </a:blip>
          <a:stretch>
            <a:fillRect/>
          </a:stretch>
        </p:blipFill>
        <p:spPr>
          <a:xfrm>
            <a:off x="5067300" y="3409425"/>
            <a:ext cx="7124700" cy="942975"/>
          </a:xfrm>
          <a:prstGeom prst="rect">
            <a:avLst/>
          </a:prstGeom>
          <a:noFill/>
          <a:ln>
            <a:noFill/>
          </a:ln>
        </p:spPr>
      </p:pic>
      <p:sp>
        <p:nvSpPr>
          <p:cNvPr id="451" name="Google Shape;451;g334cb2e176d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nl-BE" sz="4000"/>
              <a:t>Other m</a:t>
            </a:r>
            <a:r>
              <a:rPr lang="nl-BE" sz="4000"/>
              <a:t>easures of treatment effect</a:t>
            </a:r>
            <a:endParaRPr/>
          </a:p>
        </p:txBody>
      </p:sp>
      <p:sp>
        <p:nvSpPr>
          <p:cNvPr id="452" name="Google Shape;452;g334cb2e176d_1_27"/>
          <p:cNvSpPr txBox="1"/>
          <p:nvPr>
            <p:ph idx="1" type="body"/>
          </p:nvPr>
        </p:nvSpPr>
        <p:spPr>
          <a:xfrm>
            <a:off x="381000" y="1825625"/>
            <a:ext cx="10515600" cy="109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Win ratio </a:t>
            </a:r>
            <a:endParaRPr/>
          </a:p>
          <a:p>
            <a:pPr indent="-381000" lvl="0" marL="457200" rtl="0" algn="l">
              <a:spcBef>
                <a:spcPts val="1000"/>
              </a:spcBef>
              <a:spcAft>
                <a:spcPts val="0"/>
              </a:spcAft>
              <a:buSzPts val="2400"/>
              <a:buChar char="-"/>
            </a:pPr>
            <a:r>
              <a:rPr lang="nl-BE" sz="2400"/>
              <a:t>argument statistic</a:t>
            </a:r>
            <a:endParaRPr sz="2400"/>
          </a:p>
        </p:txBody>
      </p:sp>
      <p:sp>
        <p:nvSpPr>
          <p:cNvPr id="453" name="Google Shape;453;g334cb2e176d_1_27"/>
          <p:cNvSpPr txBox="1"/>
          <p:nvPr>
            <p:ph idx="1" type="body"/>
          </p:nvPr>
        </p:nvSpPr>
        <p:spPr>
          <a:xfrm>
            <a:off x="359575" y="3080775"/>
            <a:ext cx="5271300" cy="2434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a:t>
            </a:r>
            <a:r>
              <a:rPr lang="nl-BE"/>
              <a:t>robabilistic index &amp; success</a:t>
            </a:r>
            <a:r>
              <a:rPr lang="nl-BE"/>
              <a:t> odds</a:t>
            </a:r>
            <a:endParaRPr/>
          </a:p>
          <a:p>
            <a:pPr indent="0" lvl="0" marL="457200" rtl="0" algn="l">
              <a:spcBef>
                <a:spcPts val="1000"/>
              </a:spcBef>
              <a:spcAft>
                <a:spcPts val="0"/>
              </a:spcAft>
              <a:buNone/>
            </a:pPr>
            <a:r>
              <a:rPr lang="nl-BE" sz="2400"/>
              <a:t>    </a:t>
            </a:r>
            <a:r>
              <a:rPr lang="nl-BE" sz="2400"/>
              <a:t>re-run GPC adding </a:t>
            </a:r>
            <a:endParaRPr sz="2400"/>
          </a:p>
          <a:p>
            <a:pPr indent="0" lvl="0" marL="457200" rtl="0" algn="l">
              <a:spcBef>
                <a:spcPts val="1000"/>
              </a:spcBef>
              <a:spcAft>
                <a:spcPts val="0"/>
              </a:spcAft>
              <a:buNone/>
            </a:pPr>
            <a:r>
              <a:rPr lang="nl-BE" sz="2400"/>
              <a:t>    the contribution </a:t>
            </a:r>
            <a:endParaRPr sz="2400"/>
          </a:p>
          <a:p>
            <a:pPr indent="0" lvl="0" marL="457200" rtl="0" algn="l">
              <a:spcBef>
                <a:spcPts val="1000"/>
              </a:spcBef>
              <a:spcAft>
                <a:spcPts val="0"/>
              </a:spcAft>
              <a:buNone/>
            </a:pPr>
            <a:r>
              <a:rPr lang="nl-BE" sz="2400"/>
              <a:t>    of neutral pairs</a:t>
            </a:r>
            <a:endParaRPr sz="2400"/>
          </a:p>
        </p:txBody>
      </p:sp>
      <p:pic>
        <p:nvPicPr>
          <p:cNvPr id="454" name="Google Shape;454;g334cb2e176d_1_27"/>
          <p:cNvPicPr preferRelativeResize="0"/>
          <p:nvPr/>
        </p:nvPicPr>
        <p:blipFill>
          <a:blip r:embed="rId4">
            <a:alphaModFix/>
          </a:blip>
          <a:stretch>
            <a:fillRect/>
          </a:stretch>
        </p:blipFill>
        <p:spPr>
          <a:xfrm>
            <a:off x="3941475" y="1493966"/>
            <a:ext cx="7162301" cy="1498667"/>
          </a:xfrm>
          <a:prstGeom prst="rect">
            <a:avLst/>
          </a:prstGeom>
          <a:noFill/>
          <a:ln>
            <a:noFill/>
          </a:ln>
        </p:spPr>
      </p:pic>
      <p:pic>
        <p:nvPicPr>
          <p:cNvPr id="455" name="Google Shape;455;g334cb2e176d_1_27"/>
          <p:cNvPicPr preferRelativeResize="0"/>
          <p:nvPr/>
        </p:nvPicPr>
        <p:blipFill>
          <a:blip r:embed="rId5">
            <a:alphaModFix/>
          </a:blip>
          <a:stretch>
            <a:fillRect/>
          </a:stretch>
        </p:blipFill>
        <p:spPr>
          <a:xfrm>
            <a:off x="533395" y="3660075"/>
            <a:ext cx="589062" cy="554400"/>
          </a:xfrm>
          <a:prstGeom prst="rect">
            <a:avLst/>
          </a:prstGeom>
          <a:noFill/>
          <a:ln>
            <a:noFill/>
          </a:ln>
        </p:spPr>
      </p:pic>
      <p:sp>
        <p:nvSpPr>
          <p:cNvPr id="456" name="Google Shape;456;g334cb2e176d_1_27"/>
          <p:cNvSpPr txBox="1"/>
          <p:nvPr>
            <p:ph idx="1" type="body"/>
          </p:nvPr>
        </p:nvSpPr>
        <p:spPr>
          <a:xfrm>
            <a:off x="130975" y="5603725"/>
            <a:ext cx="10515600" cy="1028700"/>
          </a:xfrm>
          <a:prstGeom prst="rect">
            <a:avLst/>
          </a:prstGeom>
        </p:spPr>
        <p:txBody>
          <a:bodyPr anchorCtr="0" anchor="t" bIns="45700" lIns="91425" spcFirstLastPara="1" rIns="91425" wrap="square" tIns="45700">
            <a:normAutofit/>
          </a:bodyPr>
          <a:lstStyle/>
          <a:p>
            <a:pPr indent="457200" lvl="0" marL="457200" rtl="0" algn="l">
              <a:spcBef>
                <a:spcPts val="1000"/>
              </a:spcBef>
              <a:spcAft>
                <a:spcPts val="0"/>
              </a:spcAft>
              <a:buNone/>
            </a:pPr>
            <a:r>
              <a:rPr lang="nl-BE" sz="2400"/>
              <a:t>no neutral pairs here </a:t>
            </a:r>
            <a:endParaRPr sz="2400"/>
          </a:p>
          <a:p>
            <a:pPr indent="457200" lvl="0" marL="457200" rtl="0" algn="l">
              <a:spcBef>
                <a:spcPts val="1000"/>
              </a:spcBef>
              <a:spcAft>
                <a:spcPts val="0"/>
              </a:spcAft>
              <a:buNone/>
            </a:pPr>
            <a:r>
              <a:rPr lang="nl-BE" sz="2400"/>
              <a:t>so win ratio = success odds</a:t>
            </a:r>
            <a:endParaRPr sz="2400"/>
          </a:p>
        </p:txBody>
      </p:sp>
      <p:cxnSp>
        <p:nvCxnSpPr>
          <p:cNvPr id="457" name="Google Shape;457;g334cb2e176d_1_27"/>
          <p:cNvCxnSpPr/>
          <p:nvPr/>
        </p:nvCxnSpPr>
        <p:spPr>
          <a:xfrm>
            <a:off x="8610600" y="4005050"/>
            <a:ext cx="2052900" cy="9600"/>
          </a:xfrm>
          <a:prstGeom prst="straightConnector1">
            <a:avLst/>
          </a:prstGeom>
          <a:noFill/>
          <a:ln cap="flat" cmpd="sng" w="28575">
            <a:solidFill>
              <a:srgbClr val="C00000"/>
            </a:solidFill>
            <a:prstDash val="solid"/>
            <a:round/>
            <a:headEnd len="med" w="med" type="none"/>
            <a:tailEnd len="med" w="med" type="none"/>
          </a:ln>
        </p:spPr>
      </p:cxnSp>
      <p:sp>
        <p:nvSpPr>
          <p:cNvPr id="458" name="Google Shape;458;g334cb2e176d_1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59" name="Google Shape;459;g334cb2e176d_1_27"/>
          <p:cNvPicPr preferRelativeResize="0"/>
          <p:nvPr/>
        </p:nvPicPr>
        <p:blipFill>
          <a:blip r:embed="rId6">
            <a:alphaModFix/>
          </a:blip>
          <a:stretch>
            <a:fillRect/>
          </a:stretch>
        </p:blipFill>
        <p:spPr>
          <a:xfrm>
            <a:off x="3651913" y="4403050"/>
            <a:ext cx="8462926" cy="680925"/>
          </a:xfrm>
          <a:prstGeom prst="rect">
            <a:avLst/>
          </a:prstGeom>
          <a:noFill/>
          <a:ln>
            <a:noFill/>
          </a:ln>
        </p:spPr>
      </p:pic>
      <p:pic>
        <p:nvPicPr>
          <p:cNvPr id="460" name="Google Shape;460;g334cb2e176d_1_27"/>
          <p:cNvPicPr preferRelativeResize="0"/>
          <p:nvPr/>
        </p:nvPicPr>
        <p:blipFill>
          <a:blip r:embed="rId7">
            <a:alphaModFix/>
          </a:blip>
          <a:stretch>
            <a:fillRect/>
          </a:stretch>
        </p:blipFill>
        <p:spPr>
          <a:xfrm>
            <a:off x="4882225" y="5336913"/>
            <a:ext cx="4514850" cy="1228725"/>
          </a:xfrm>
          <a:prstGeom prst="rect">
            <a:avLst/>
          </a:prstGeom>
          <a:noFill/>
          <a:ln>
            <a:noFill/>
          </a:ln>
        </p:spPr>
      </p:pic>
      <p:pic>
        <p:nvPicPr>
          <p:cNvPr id="461" name="Google Shape;461;g334cb2e176d_1_27"/>
          <p:cNvPicPr preferRelativeResize="0"/>
          <p:nvPr/>
        </p:nvPicPr>
        <p:blipFill>
          <a:blip r:embed="rId8">
            <a:alphaModFix/>
          </a:blip>
          <a:stretch>
            <a:fillRect/>
          </a:stretch>
        </p:blipFill>
        <p:spPr>
          <a:xfrm>
            <a:off x="9482400" y="1480063"/>
            <a:ext cx="1181100" cy="619125"/>
          </a:xfrm>
          <a:prstGeom prst="rect">
            <a:avLst/>
          </a:prstGeom>
          <a:noFill/>
          <a:ln>
            <a:noFill/>
          </a:ln>
        </p:spPr>
      </p:pic>
      <p:pic>
        <p:nvPicPr>
          <p:cNvPr id="462" name="Google Shape;462;g334cb2e176d_1_27"/>
          <p:cNvPicPr preferRelativeResize="0"/>
          <p:nvPr/>
        </p:nvPicPr>
        <p:blipFill>
          <a:blip r:embed="rId9">
            <a:alphaModFix/>
          </a:blip>
          <a:stretch>
            <a:fillRect/>
          </a:stretch>
        </p:blipFill>
        <p:spPr>
          <a:xfrm>
            <a:off x="9299475" y="3121350"/>
            <a:ext cx="2762250" cy="419100"/>
          </a:xfrm>
          <a:prstGeom prst="rect">
            <a:avLst/>
          </a:prstGeom>
          <a:noFill/>
          <a:ln>
            <a:noFill/>
          </a:ln>
        </p:spPr>
      </p:pic>
      <p:pic>
        <p:nvPicPr>
          <p:cNvPr id="463" name="Google Shape;463;g334cb2e176d_1_27"/>
          <p:cNvPicPr preferRelativeResize="0"/>
          <p:nvPr/>
        </p:nvPicPr>
        <p:blipFill>
          <a:blip r:embed="rId10">
            <a:alphaModFix/>
          </a:blip>
          <a:stretch>
            <a:fillRect/>
          </a:stretch>
        </p:blipFill>
        <p:spPr>
          <a:xfrm>
            <a:off x="9397063" y="5472363"/>
            <a:ext cx="2790825" cy="61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34cb2e176d_1_41"/>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More options</a:t>
            </a:r>
            <a:endParaRPr/>
          </a:p>
        </p:txBody>
      </p:sp>
      <p:sp>
        <p:nvSpPr>
          <p:cNvPr id="470" name="Google Shape;470;g334cb2e176d_1_41"/>
          <p:cNvSpPr txBox="1"/>
          <p:nvPr>
            <p:ph idx="1" type="body"/>
          </p:nvPr>
        </p:nvSpPr>
        <p:spPr>
          <a:xfrm>
            <a:off x="838200" y="1216025"/>
            <a:ext cx="4619100" cy="2128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nl-BE"/>
              <a:t>Multiple outcomes</a:t>
            </a:r>
            <a:endParaRPr/>
          </a:p>
          <a:p>
            <a:pPr indent="-342900" lvl="0" marL="457200" rtl="0" algn="l">
              <a:spcBef>
                <a:spcPts val="1000"/>
              </a:spcBef>
              <a:spcAft>
                <a:spcPts val="0"/>
              </a:spcAft>
              <a:buSzPts val="1800"/>
              <a:buChar char="-"/>
            </a:pPr>
            <a:r>
              <a:rPr lang="nl-BE"/>
              <a:t>separated by “+”</a:t>
            </a:r>
            <a:endParaRPr/>
          </a:p>
          <a:p>
            <a:pPr indent="0" lvl="0" marL="457200" rtl="0" algn="l">
              <a:spcBef>
                <a:spcPts val="1000"/>
              </a:spcBef>
              <a:spcAft>
                <a:spcPts val="0"/>
              </a:spcAft>
              <a:buNone/>
            </a:pPr>
            <a:r>
              <a:t/>
            </a:r>
            <a:endParaRPr sz="700"/>
          </a:p>
          <a:p>
            <a:pPr indent="-342900" lvl="0" marL="457200" rtl="0" algn="l">
              <a:spcBef>
                <a:spcPts val="1000"/>
              </a:spcBef>
              <a:spcAft>
                <a:spcPts val="0"/>
              </a:spcAft>
              <a:buSzPts val="1800"/>
              <a:buChar char="-"/>
            </a:pPr>
            <a:r>
              <a:rPr lang="nl-BE"/>
              <a:t>priority from left (highest)</a:t>
            </a:r>
            <a:endParaRPr/>
          </a:p>
          <a:p>
            <a:pPr indent="0" lvl="0" marL="457200" rtl="0" algn="l">
              <a:spcBef>
                <a:spcPts val="1000"/>
              </a:spcBef>
              <a:spcAft>
                <a:spcPts val="0"/>
              </a:spcAft>
              <a:buNone/>
            </a:pPr>
            <a:r>
              <a:rPr lang="nl-BE"/>
              <a:t>               to right (lowest)</a:t>
            </a:r>
            <a:endParaRPr/>
          </a:p>
        </p:txBody>
      </p:sp>
      <p:pic>
        <p:nvPicPr>
          <p:cNvPr id="471" name="Google Shape;471;g334cb2e176d_1_41"/>
          <p:cNvPicPr preferRelativeResize="0"/>
          <p:nvPr/>
        </p:nvPicPr>
        <p:blipFill>
          <a:blip r:embed="rId3">
            <a:alphaModFix/>
          </a:blip>
          <a:stretch>
            <a:fillRect/>
          </a:stretch>
        </p:blipFill>
        <p:spPr>
          <a:xfrm>
            <a:off x="500296" y="3261225"/>
            <a:ext cx="11572608" cy="2582100"/>
          </a:xfrm>
          <a:prstGeom prst="rect">
            <a:avLst/>
          </a:prstGeom>
          <a:noFill/>
          <a:ln>
            <a:noFill/>
          </a:ln>
        </p:spPr>
      </p:pic>
      <p:sp>
        <p:nvSpPr>
          <p:cNvPr id="472" name="Google Shape;472;g334cb2e176d_1_41"/>
          <p:cNvSpPr txBox="1"/>
          <p:nvPr>
            <p:ph idx="1" type="body"/>
          </p:nvPr>
        </p:nvSpPr>
        <p:spPr>
          <a:xfrm>
            <a:off x="6205350" y="217375"/>
            <a:ext cx="5506500" cy="467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1000"/>
          </a:p>
          <a:p>
            <a:pPr indent="0" lvl="0" marL="0" rtl="0" algn="l">
              <a:spcBef>
                <a:spcPts val="1000"/>
              </a:spcBef>
              <a:spcAft>
                <a:spcPts val="0"/>
              </a:spcAft>
              <a:buNone/>
            </a:pPr>
            <a:r>
              <a:rPr lang="nl-BE"/>
              <a:t>Threshold </a:t>
            </a:r>
            <a:r>
              <a:rPr lang="nl-BE"/>
              <a:t>(</a:t>
            </a:r>
            <a:r>
              <a:rPr lang="nl-BE" sz="2000"/>
              <a:t>𝜏</a:t>
            </a:r>
            <a:r>
              <a:rPr lang="nl-BE"/>
              <a:t>)</a:t>
            </a:r>
            <a:endParaRPr/>
          </a:p>
          <a:p>
            <a:pPr indent="-342900" lvl="0" marL="457200" rtl="0" algn="l">
              <a:spcBef>
                <a:spcPts val="1000"/>
              </a:spcBef>
              <a:spcAft>
                <a:spcPts val="0"/>
              </a:spcAft>
              <a:buSzPts val="1800"/>
              <a:buChar char="-"/>
            </a:pPr>
            <a:r>
              <a:rPr lang="nl-BE"/>
              <a:t>time to event outcomes</a:t>
            </a:r>
            <a:endParaRPr/>
          </a:p>
          <a:p>
            <a:pPr indent="-342900" lvl="0" marL="457200" rtl="0" algn="l">
              <a:spcBef>
                <a:spcPts val="0"/>
              </a:spcBef>
              <a:spcAft>
                <a:spcPts val="0"/>
              </a:spcAft>
              <a:buSzPts val="1800"/>
              <a:buChar char="-"/>
            </a:pPr>
            <a:r>
              <a:rPr lang="nl-BE"/>
              <a:t>continuous outcomes</a:t>
            </a:r>
            <a:endParaRPr/>
          </a:p>
          <a:p>
            <a:pPr indent="0" lvl="0" marL="0" rtl="0" algn="l">
              <a:spcBef>
                <a:spcPts val="1000"/>
              </a:spcBef>
              <a:spcAft>
                <a:spcPts val="0"/>
              </a:spcAft>
              <a:buNone/>
            </a:pPr>
            <a:r>
              <a:t/>
            </a:r>
            <a:endParaRPr sz="1000"/>
          </a:p>
          <a:p>
            <a:pPr indent="0" lvl="0" marL="0" rtl="0" algn="l">
              <a:spcBef>
                <a:spcPts val="1000"/>
              </a:spcBef>
              <a:spcAft>
                <a:spcPts val="0"/>
              </a:spcAft>
              <a:buNone/>
            </a:pPr>
            <a:r>
              <a:rPr lang="nl-BE"/>
              <a:t>Operator</a:t>
            </a:r>
            <a:endParaRPr/>
          </a:p>
          <a:p>
            <a:pPr indent="-342900" lvl="0" marL="457200" rtl="0" algn="l">
              <a:spcBef>
                <a:spcPts val="1000"/>
              </a:spcBef>
              <a:spcAft>
                <a:spcPts val="0"/>
              </a:spcAft>
              <a:buSzPts val="1800"/>
              <a:buChar char="-"/>
            </a:pPr>
            <a:r>
              <a:rPr lang="nl-BE"/>
              <a:t>“&lt;0” lower values are favorable</a:t>
            </a:r>
            <a:endParaRPr/>
          </a:p>
        </p:txBody>
      </p:sp>
      <p:sp>
        <p:nvSpPr>
          <p:cNvPr id="473" name="Google Shape;473;g334cb2e176d_1_41"/>
          <p:cNvSpPr txBox="1"/>
          <p:nvPr/>
        </p:nvSpPr>
        <p:spPr>
          <a:xfrm>
            <a:off x="6094500" y="1799275"/>
            <a:ext cx="5130900" cy="258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74" name="Google Shape;474;g334cb2e176d_1_41"/>
          <p:cNvSpPr/>
          <p:nvPr/>
        </p:nvSpPr>
        <p:spPr>
          <a:xfrm>
            <a:off x="8381075" y="4875300"/>
            <a:ext cx="754500" cy="821700"/>
          </a:xfrm>
          <a:prstGeom prst="rect">
            <a:avLst/>
          </a:prstGeom>
          <a:solidFill>
            <a:srgbClr val="000000">
              <a:alpha val="0"/>
            </a:srgbClr>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5" name="Google Shape;475;g334cb2e176d_1_41"/>
          <p:cNvSpPr/>
          <p:nvPr/>
        </p:nvSpPr>
        <p:spPr>
          <a:xfrm>
            <a:off x="7537350" y="4875300"/>
            <a:ext cx="843600" cy="821700"/>
          </a:xfrm>
          <a:prstGeom prst="rect">
            <a:avLst/>
          </a:prstGeom>
          <a:solidFill>
            <a:srgbClr val="000000">
              <a:alpha val="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6" name="Google Shape;476;g334cb2e176d_1_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77" name="Google Shape;477;g334cb2e176d_1_41"/>
          <p:cNvPicPr preferRelativeResize="0"/>
          <p:nvPr/>
        </p:nvPicPr>
        <p:blipFill>
          <a:blip r:embed="rId4">
            <a:alphaModFix/>
          </a:blip>
          <a:stretch>
            <a:fillRect/>
          </a:stretch>
        </p:blipFill>
        <p:spPr>
          <a:xfrm>
            <a:off x="9764475" y="3782038"/>
            <a:ext cx="1714500" cy="1038225"/>
          </a:xfrm>
          <a:prstGeom prst="rect">
            <a:avLst/>
          </a:prstGeom>
          <a:noFill/>
          <a:ln>
            <a:noFill/>
          </a:ln>
        </p:spPr>
      </p:pic>
      <p:pic>
        <p:nvPicPr>
          <p:cNvPr id="478" name="Google Shape;478;g334cb2e176d_1_41"/>
          <p:cNvPicPr preferRelativeResize="0"/>
          <p:nvPr/>
        </p:nvPicPr>
        <p:blipFill>
          <a:blip r:embed="rId5">
            <a:alphaModFix/>
          </a:blip>
          <a:stretch>
            <a:fillRect/>
          </a:stretch>
        </p:blipFill>
        <p:spPr>
          <a:xfrm>
            <a:off x="1885025" y="5772150"/>
            <a:ext cx="6496050"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15" name="Google Shape;115;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6" name="Google Shape;116;p4"/>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0" lvl="0" marL="228600" rtl="0" algn="l">
              <a:lnSpc>
                <a:spcPct val="120000"/>
              </a:lnSpc>
              <a:spcBef>
                <a:spcPts val="1000"/>
              </a:spcBef>
              <a:spcAft>
                <a:spcPts val="0"/>
              </a:spcAft>
              <a:buNone/>
            </a:pPr>
            <a:r>
              <a:t/>
            </a:r>
            <a:endParaRPr sz="2600"/>
          </a:p>
        </p:txBody>
      </p:sp>
      <p:cxnSp>
        <p:nvCxnSpPr>
          <p:cNvPr id="117" name="Google Shape;117;p4"/>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cxnSp>
        <p:nvCxnSpPr>
          <p:cNvPr id="118" name="Google Shape;118;p4"/>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19" name="Google Shape;119;p4"/>
          <p:cNvPicPr preferRelativeResize="0"/>
          <p:nvPr/>
        </p:nvPicPr>
        <p:blipFill>
          <a:blip r:embed="rId3">
            <a:alphaModFix/>
          </a:blip>
          <a:stretch>
            <a:fillRect/>
          </a:stretch>
        </p:blipFill>
        <p:spPr>
          <a:xfrm>
            <a:off x="6198472" y="2505550"/>
            <a:ext cx="442851" cy="34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34cb2e176d_1_75"/>
          <p:cNvSpPr txBox="1"/>
          <p:nvPr>
            <p:ph type="title"/>
          </p:nvPr>
        </p:nvSpPr>
        <p:spPr>
          <a:xfrm>
            <a:off x="831850" y="2044700"/>
            <a:ext cx="10515600" cy="2286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nl-BE"/>
              <a:t>Software for GPC </a:t>
            </a:r>
            <a:endParaRPr/>
          </a:p>
          <a:p>
            <a:pPr indent="0" lvl="0" marL="0" rtl="0" algn="l">
              <a:spcBef>
                <a:spcPts val="0"/>
              </a:spcBef>
              <a:spcAft>
                <a:spcPts val="0"/>
              </a:spcAft>
              <a:buNone/>
            </a:pPr>
            <a:r>
              <a:rPr lang="nl-BE" sz="3300"/>
              <a:t>Part 2: statistical inference</a:t>
            </a:r>
            <a:endParaRPr sz="5400"/>
          </a:p>
          <a:p>
            <a:pPr indent="0" lvl="0" marL="0" rtl="0" algn="l">
              <a:lnSpc>
                <a:spcPct val="90000"/>
              </a:lnSpc>
              <a:spcBef>
                <a:spcPts val="0"/>
              </a:spcBef>
              <a:spcAft>
                <a:spcPts val="0"/>
              </a:spcAft>
              <a:buClr>
                <a:schemeClr val="dk1"/>
              </a:buClr>
              <a:buSzPts val="6000"/>
              <a:buFont typeface="Calibri"/>
              <a:buNone/>
            </a:pPr>
            <a:r>
              <a:t/>
            </a:r>
            <a:endParaRPr sz="5400"/>
          </a:p>
        </p:txBody>
      </p:sp>
      <p:sp>
        <p:nvSpPr>
          <p:cNvPr id="485" name="Google Shape;485;g334cb2e176d_1_75"/>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86" name="Google Shape;486;g334cb2e176d_1_75"/>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87" name="Google Shape;487;g334cb2e176d_1_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34cb2e176d_1_83"/>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Inferential methods in Buyse</a:t>
            </a:r>
            <a:r>
              <a:rPr lang="nl-BE" sz="4400">
                <a:solidFill>
                  <a:schemeClr val="dk1"/>
                </a:solidFill>
                <a:latin typeface="Calibri"/>
                <a:ea typeface="Calibri"/>
                <a:cs typeface="Calibri"/>
                <a:sym typeface="Calibri"/>
              </a:rPr>
              <a:t> Test</a:t>
            </a:r>
            <a:endParaRPr sz="4400">
              <a:solidFill>
                <a:schemeClr val="dk1"/>
              </a:solidFill>
              <a:latin typeface="Calibri"/>
              <a:ea typeface="Calibri"/>
              <a:cs typeface="Calibri"/>
              <a:sym typeface="Calibri"/>
            </a:endParaRPr>
          </a:p>
        </p:txBody>
      </p:sp>
      <p:grpSp>
        <p:nvGrpSpPr>
          <p:cNvPr id="494" name="Google Shape;494;g334cb2e176d_1_83"/>
          <p:cNvGrpSpPr/>
          <p:nvPr/>
        </p:nvGrpSpPr>
        <p:grpSpPr>
          <a:xfrm>
            <a:off x="2786075" y="1439665"/>
            <a:ext cx="2662701" cy="1200239"/>
            <a:chOff x="0" y="0"/>
            <a:chExt cx="2664300" cy="1598400"/>
          </a:xfrm>
        </p:grpSpPr>
        <p:sp>
          <p:nvSpPr>
            <p:cNvPr id="495" name="Google Shape;495;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g334cb2e176d_1_83"/>
            <p:cNvSpPr txBox="1"/>
            <p:nvPr/>
          </p:nvSpPr>
          <p:spPr>
            <a:xfrm>
              <a:off x="0" y="304435"/>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permutation</a:t>
              </a:r>
              <a:endParaRPr sz="3600">
                <a:solidFill>
                  <a:schemeClr val="lt1"/>
                </a:solidFill>
                <a:latin typeface="Calibri"/>
                <a:ea typeface="Calibri"/>
                <a:cs typeface="Calibri"/>
                <a:sym typeface="Calibri"/>
              </a:endParaRPr>
            </a:p>
          </p:txBody>
        </p:sp>
      </p:grpSp>
      <p:grpSp>
        <p:nvGrpSpPr>
          <p:cNvPr id="497" name="Google Shape;497;g334cb2e176d_1_83"/>
          <p:cNvGrpSpPr/>
          <p:nvPr/>
        </p:nvGrpSpPr>
        <p:grpSpPr>
          <a:xfrm>
            <a:off x="2785275" y="3794125"/>
            <a:ext cx="2664304" cy="1200239"/>
            <a:chOff x="0" y="0"/>
            <a:chExt cx="2664304" cy="1598400"/>
          </a:xfrm>
        </p:grpSpPr>
        <p:sp>
          <p:nvSpPr>
            <p:cNvPr id="498" name="Google Shape;498;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g334cb2e176d_1_83"/>
            <p:cNvSpPr txBox="1"/>
            <p:nvPr/>
          </p:nvSpPr>
          <p:spPr>
            <a:xfrm>
              <a:off x="4" y="179975"/>
              <a:ext cx="2664300" cy="12015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permutation</a:t>
              </a:r>
              <a:endParaRPr sz="3600">
                <a:solidFill>
                  <a:schemeClr val="lt1"/>
                </a:solidFill>
                <a:latin typeface="Calibri"/>
                <a:ea typeface="Calibri"/>
                <a:cs typeface="Calibri"/>
                <a:sym typeface="Calibri"/>
              </a:endParaRPr>
            </a:p>
          </p:txBody>
        </p:sp>
      </p:grpSp>
      <p:sp>
        <p:nvSpPr>
          <p:cNvPr id="500" name="Google Shape;500;g334cb2e176d_1_83"/>
          <p:cNvSpPr txBox="1"/>
          <p:nvPr/>
        </p:nvSpPr>
        <p:spPr>
          <a:xfrm>
            <a:off x="12003582" y="2104708"/>
            <a:ext cx="1333800" cy="369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grpSp>
        <p:nvGrpSpPr>
          <p:cNvPr id="501" name="Google Shape;501;g334cb2e176d_1_83"/>
          <p:cNvGrpSpPr/>
          <p:nvPr/>
        </p:nvGrpSpPr>
        <p:grpSpPr>
          <a:xfrm>
            <a:off x="9018575" y="2891750"/>
            <a:ext cx="2573286" cy="1066428"/>
            <a:chOff x="0" y="208614"/>
            <a:chExt cx="2686383" cy="1420200"/>
          </a:xfrm>
        </p:grpSpPr>
        <p:sp>
          <p:nvSpPr>
            <p:cNvPr id="502" name="Google Shape;502;g334cb2e176d_1_83"/>
            <p:cNvSpPr/>
            <p:nvPr/>
          </p:nvSpPr>
          <p:spPr>
            <a:xfrm>
              <a:off x="22083" y="208614"/>
              <a:ext cx="2664300" cy="1420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g334cb2e176d_1_83"/>
            <p:cNvSpPr txBox="1"/>
            <p:nvPr/>
          </p:nvSpPr>
          <p:spPr>
            <a:xfrm>
              <a:off x="0" y="405913"/>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bootstrap</a:t>
              </a:r>
              <a:endParaRPr sz="3600">
                <a:solidFill>
                  <a:schemeClr val="lt1"/>
                </a:solidFill>
                <a:latin typeface="Calibri"/>
                <a:ea typeface="Calibri"/>
                <a:cs typeface="Calibri"/>
                <a:sym typeface="Calibri"/>
              </a:endParaRPr>
            </a:p>
          </p:txBody>
        </p:sp>
      </p:grpSp>
      <p:grpSp>
        <p:nvGrpSpPr>
          <p:cNvPr id="504" name="Google Shape;504;g334cb2e176d_1_83"/>
          <p:cNvGrpSpPr/>
          <p:nvPr/>
        </p:nvGrpSpPr>
        <p:grpSpPr>
          <a:xfrm>
            <a:off x="9018475" y="4042351"/>
            <a:ext cx="2573181" cy="1066527"/>
            <a:chOff x="0" y="491803"/>
            <a:chExt cx="2664300" cy="1106700"/>
          </a:xfrm>
        </p:grpSpPr>
        <p:sp>
          <p:nvSpPr>
            <p:cNvPr id="505" name="Google Shape;505;g334cb2e176d_1_83"/>
            <p:cNvSpPr/>
            <p:nvPr/>
          </p:nvSpPr>
          <p:spPr>
            <a:xfrm>
              <a:off x="0" y="491803"/>
              <a:ext cx="2664300" cy="11067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g334cb2e176d_1_83"/>
            <p:cNvSpPr txBox="1"/>
            <p:nvPr/>
          </p:nvSpPr>
          <p:spPr>
            <a:xfrm>
              <a:off x="0" y="553492"/>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bootstrap</a:t>
              </a:r>
              <a:endParaRPr sz="3600">
                <a:solidFill>
                  <a:schemeClr val="lt1"/>
                </a:solidFill>
                <a:latin typeface="Calibri"/>
                <a:ea typeface="Calibri"/>
                <a:cs typeface="Calibri"/>
                <a:sym typeface="Calibri"/>
              </a:endParaRPr>
            </a:p>
          </p:txBody>
        </p:sp>
      </p:grpSp>
      <p:grpSp>
        <p:nvGrpSpPr>
          <p:cNvPr id="507" name="Google Shape;507;g334cb2e176d_1_83"/>
          <p:cNvGrpSpPr/>
          <p:nvPr/>
        </p:nvGrpSpPr>
        <p:grpSpPr>
          <a:xfrm>
            <a:off x="6513975" y="4042348"/>
            <a:ext cx="2135436" cy="1035923"/>
            <a:chOff x="0" y="0"/>
            <a:chExt cx="2664300" cy="1598400"/>
          </a:xfrm>
        </p:grpSpPr>
        <p:sp>
          <p:nvSpPr>
            <p:cNvPr id="508" name="Google Shape;508;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lang="nl-BE" sz="1800">
                  <a:solidFill>
                    <a:schemeClr val="lt1"/>
                  </a:solidFill>
                  <a:latin typeface="Calibri"/>
                  <a:ea typeface="Calibri"/>
                  <a:cs typeface="Calibri"/>
                  <a:sym typeface="Calibri"/>
                </a:rPr>
                <a:t>+ </a:t>
              </a:r>
              <a:r>
                <a:rPr lang="nl-BE" sz="1800">
                  <a:solidFill>
                    <a:schemeClr val="lt1"/>
                  </a:solidFill>
                  <a:latin typeface="Calibri"/>
                  <a:ea typeface="Calibri"/>
                  <a:cs typeface="Calibri"/>
                  <a:sym typeface="Calibri"/>
                </a:rPr>
                <a:t>transformation</a:t>
              </a:r>
              <a:endParaRPr sz="1800">
                <a:solidFill>
                  <a:schemeClr val="lt1"/>
                </a:solidFill>
                <a:latin typeface="Calibri"/>
                <a:ea typeface="Calibri"/>
                <a:cs typeface="Calibri"/>
                <a:sym typeface="Calibri"/>
              </a:endParaRPr>
            </a:p>
          </p:txBody>
        </p:sp>
      </p:grpSp>
      <p:sp>
        <p:nvSpPr>
          <p:cNvPr id="510" name="Google Shape;510;g334cb2e176d_1_83"/>
          <p:cNvSpPr/>
          <p:nvPr/>
        </p:nvSpPr>
        <p:spPr>
          <a:xfrm>
            <a:off x="9499274" y="6131725"/>
            <a:ext cx="573900" cy="3492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g334cb2e176d_1_83"/>
          <p:cNvSpPr/>
          <p:nvPr/>
        </p:nvSpPr>
        <p:spPr>
          <a:xfrm>
            <a:off x="5841675" y="6147941"/>
            <a:ext cx="573900" cy="349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g334cb2e176d_1_83"/>
          <p:cNvSpPr/>
          <p:nvPr/>
        </p:nvSpPr>
        <p:spPr>
          <a:xfrm>
            <a:off x="2786072" y="1439625"/>
            <a:ext cx="110400" cy="12003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g334cb2e176d_1_83"/>
          <p:cNvSpPr txBox="1"/>
          <p:nvPr/>
        </p:nvSpPr>
        <p:spPr>
          <a:xfrm>
            <a:off x="1576175" y="4980829"/>
            <a:ext cx="5180400" cy="12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800">
                <a:solidFill>
                  <a:schemeClr val="dk1"/>
                </a:solidFill>
                <a:latin typeface="Calibri"/>
                <a:ea typeface="Calibri"/>
                <a:cs typeface="Calibri"/>
                <a:sym typeface="Calibri"/>
              </a:rPr>
              <a:t>no CI but </a:t>
            </a:r>
            <a:r>
              <a:rPr lang="nl-BE" sz="2800">
                <a:solidFill>
                  <a:schemeClr val="dk1"/>
                </a:solidFill>
                <a:latin typeface="Calibri"/>
                <a:ea typeface="Calibri"/>
                <a:cs typeface="Calibri"/>
                <a:sym typeface="Calibri"/>
              </a:rPr>
              <a:t>exact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(under exchangeability)</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14" name="Google Shape;514;g334cb2e176d_1_83"/>
          <p:cNvSpPr txBox="1"/>
          <p:nvPr/>
        </p:nvSpPr>
        <p:spPr>
          <a:xfrm>
            <a:off x="6478525" y="6017400"/>
            <a:ext cx="28596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resampling </a:t>
            </a:r>
            <a:r>
              <a:rPr lang="nl-BE" sz="2800">
                <a:solidFill>
                  <a:schemeClr val="dk1"/>
                </a:solidFill>
                <a:latin typeface="Calibri"/>
                <a:ea typeface="Calibri"/>
                <a:cs typeface="Calibri"/>
                <a:sym typeface="Calibri"/>
              </a:rPr>
              <a:t>(slow)</a:t>
            </a:r>
            <a:endParaRPr sz="2800">
              <a:solidFill>
                <a:schemeClr val="dk1"/>
              </a:solidFill>
              <a:latin typeface="Calibri"/>
              <a:ea typeface="Calibri"/>
              <a:cs typeface="Calibri"/>
              <a:sym typeface="Calibri"/>
            </a:endParaRPr>
          </a:p>
        </p:txBody>
      </p:sp>
      <p:sp>
        <p:nvSpPr>
          <p:cNvPr id="515" name="Google Shape;515;g334cb2e176d_1_83"/>
          <p:cNvSpPr txBox="1"/>
          <p:nvPr/>
        </p:nvSpPr>
        <p:spPr>
          <a:xfrm>
            <a:off x="10063000" y="5983725"/>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analytic (fast)</a:t>
            </a:r>
            <a:endParaRPr sz="2800">
              <a:solidFill>
                <a:schemeClr val="dk1"/>
              </a:solidFill>
              <a:latin typeface="Calibri"/>
              <a:ea typeface="Calibri"/>
              <a:cs typeface="Calibri"/>
              <a:sym typeface="Calibri"/>
            </a:endParaRPr>
          </a:p>
        </p:txBody>
      </p:sp>
      <p:sp>
        <p:nvSpPr>
          <p:cNvPr id="516" name="Google Shape;516;g334cb2e176d_1_83"/>
          <p:cNvSpPr txBox="1"/>
          <p:nvPr/>
        </p:nvSpPr>
        <p:spPr>
          <a:xfrm>
            <a:off x="7528925" y="5192938"/>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asymptotically valid</a:t>
            </a:r>
            <a:endParaRPr sz="2800">
              <a:solidFill>
                <a:schemeClr val="dk1"/>
              </a:solidFill>
              <a:latin typeface="Calibri"/>
              <a:ea typeface="Calibri"/>
              <a:cs typeface="Calibri"/>
              <a:sym typeface="Calibri"/>
            </a:endParaRPr>
          </a:p>
        </p:txBody>
      </p:sp>
      <p:sp>
        <p:nvSpPr>
          <p:cNvPr id="517" name="Google Shape;517;g334cb2e176d_1_83"/>
          <p:cNvSpPr/>
          <p:nvPr/>
        </p:nvSpPr>
        <p:spPr>
          <a:xfrm>
            <a:off x="2451325" y="4676450"/>
            <a:ext cx="3268050" cy="450925"/>
          </a:xfrm>
          <a:custGeom>
            <a:rect b="b" l="l" r="r" t="t"/>
            <a:pathLst>
              <a:path extrusionOk="0" h="18037" w="130722">
                <a:moveTo>
                  <a:pt x="0" y="0"/>
                </a:moveTo>
                <a:lnTo>
                  <a:pt x="15158" y="17311"/>
                </a:lnTo>
                <a:lnTo>
                  <a:pt x="118734" y="18037"/>
                </a:lnTo>
                <a:lnTo>
                  <a:pt x="130722" y="3284"/>
                </a:lnTo>
              </a:path>
            </a:pathLst>
          </a:custGeom>
          <a:noFill/>
          <a:ln cap="flat" cmpd="sng" w="28575">
            <a:solidFill>
              <a:schemeClr val="dk2"/>
            </a:solidFill>
            <a:prstDash val="solid"/>
            <a:round/>
            <a:headEnd len="med" w="med" type="none"/>
            <a:tailEnd len="med" w="med" type="none"/>
          </a:ln>
        </p:spPr>
      </p:sp>
      <p:sp>
        <p:nvSpPr>
          <p:cNvPr id="518" name="Google Shape;518;g334cb2e176d_1_83"/>
          <p:cNvSpPr/>
          <p:nvPr/>
        </p:nvSpPr>
        <p:spPr>
          <a:xfrm>
            <a:off x="6083050" y="4727775"/>
            <a:ext cx="5939625" cy="455850"/>
          </a:xfrm>
          <a:custGeom>
            <a:rect b="b" l="l" r="r" t="t"/>
            <a:pathLst>
              <a:path extrusionOk="0" h="18234" w="237585">
                <a:moveTo>
                  <a:pt x="0" y="0"/>
                </a:moveTo>
                <a:lnTo>
                  <a:pt x="15158" y="17311"/>
                </a:lnTo>
                <a:lnTo>
                  <a:pt x="223070" y="18234"/>
                </a:lnTo>
                <a:lnTo>
                  <a:pt x="237585" y="3115"/>
                </a:lnTo>
              </a:path>
            </a:pathLst>
          </a:custGeom>
          <a:noFill/>
          <a:ln cap="flat" cmpd="sng" w="28575">
            <a:solidFill>
              <a:schemeClr val="dk2"/>
            </a:solidFill>
            <a:prstDash val="solid"/>
            <a:round/>
            <a:headEnd len="med" w="med" type="none"/>
            <a:tailEnd len="med" w="med" type="none"/>
          </a:ln>
        </p:spPr>
      </p:sp>
      <p:sp>
        <p:nvSpPr>
          <p:cNvPr id="519" name="Google Shape;519;g334cb2e176d_1_83"/>
          <p:cNvSpPr txBox="1"/>
          <p:nvPr/>
        </p:nvSpPr>
        <p:spPr>
          <a:xfrm>
            <a:off x="128500" y="1429700"/>
            <a:ext cx="2664300" cy="17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e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c  </a:t>
            </a:r>
            <a:endParaRPr baseline="-25000"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outcome distribution</a:t>
            </a:r>
            <a:endParaRPr sz="2800">
              <a:solidFill>
                <a:schemeClr val="dk1"/>
              </a:solidFill>
              <a:latin typeface="Calibri"/>
              <a:ea typeface="Calibri"/>
              <a:cs typeface="Calibri"/>
              <a:sym typeface="Calibri"/>
            </a:endParaRPr>
          </a:p>
          <a:p>
            <a:pPr indent="0" lvl="0" marL="0" rtl="0" algn="ctr">
              <a:spcBef>
                <a:spcPts val="0"/>
              </a:spcBef>
              <a:spcAft>
                <a:spcPts val="0"/>
              </a:spcAft>
              <a:buNone/>
            </a:pPr>
            <a:r>
              <a:t/>
            </a:r>
            <a:endParaRPr baseline="-25000" sz="1800">
              <a:solidFill>
                <a:schemeClr val="dk1"/>
              </a:solidFill>
              <a:latin typeface="Noto Sans Symbols SemiBold"/>
              <a:ea typeface="Noto Sans Symbols SemiBold"/>
              <a:cs typeface="Noto Sans Symbols SemiBold"/>
              <a:sym typeface="Noto Sans Symbols SemiBold"/>
            </a:endParaRPr>
          </a:p>
        </p:txBody>
      </p:sp>
      <p:sp>
        <p:nvSpPr>
          <p:cNvPr id="520" name="Google Shape;520;g334cb2e176d_1_83"/>
          <p:cNvSpPr txBox="1"/>
          <p:nvPr/>
        </p:nvSpPr>
        <p:spPr>
          <a:xfrm>
            <a:off x="-83425" y="3734150"/>
            <a:ext cx="2945700" cy="15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              </a:t>
            </a: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a:t>
            </a:r>
            <a:r>
              <a:rPr lang="nl-BE" sz="2000">
                <a:solidFill>
                  <a:schemeClr val="dk1"/>
                </a:solidFill>
                <a:latin typeface="Calibri"/>
                <a:ea typeface="Calibri"/>
                <a:cs typeface="Calibri"/>
                <a:sym typeface="Calibri"/>
              </a:rPr>
              <a:t>Δ</a:t>
            </a:r>
            <a:r>
              <a:rPr baseline="-25000" lang="nl-BE" sz="1800">
                <a:solidFill>
                  <a:schemeClr val="dk1"/>
                </a:solidFill>
                <a:latin typeface="Noto Sans Symbols SemiBold"/>
                <a:ea typeface="Noto Sans Symbols SemiBold"/>
                <a:cs typeface="Noto Sans Symbols SemiBold"/>
                <a:sym typeface="Noto Sans Symbols SemiBold"/>
              </a:rPr>
              <a:t> </a:t>
            </a:r>
            <a:r>
              <a:rPr lang="nl-BE" sz="1800">
                <a:solidFill>
                  <a:schemeClr val="dk1"/>
                </a:solidFill>
                <a:latin typeface="Noto Sans Symbols SemiBold"/>
                <a:ea typeface="Noto Sans Symbols SemiBold"/>
                <a:cs typeface="Noto Sans Symbols SemiBold"/>
                <a:sym typeface="Noto Sans Symbols SemiBold"/>
              </a:rPr>
              <a:t>= 0 </a:t>
            </a:r>
            <a:endParaRPr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Net Treatment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Benefit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Noto Sans Symbols SemiBold"/>
              <a:ea typeface="Noto Sans Symbols SemiBold"/>
              <a:cs typeface="Noto Sans Symbols SemiBold"/>
              <a:sym typeface="Noto Sans Symbols SemiBold"/>
            </a:endParaRPr>
          </a:p>
        </p:txBody>
      </p:sp>
      <p:grpSp>
        <p:nvGrpSpPr>
          <p:cNvPr id="521" name="Google Shape;521;g334cb2e176d_1_83"/>
          <p:cNvGrpSpPr/>
          <p:nvPr/>
        </p:nvGrpSpPr>
        <p:grpSpPr>
          <a:xfrm>
            <a:off x="6513975" y="2891748"/>
            <a:ext cx="2135436" cy="1035923"/>
            <a:chOff x="0" y="0"/>
            <a:chExt cx="2664300" cy="1598400"/>
          </a:xfrm>
        </p:grpSpPr>
        <p:sp>
          <p:nvSpPr>
            <p:cNvPr id="522" name="Google Shape;522;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p:txBody>
        </p:sp>
      </p:grpSp>
      <p:cxnSp>
        <p:nvCxnSpPr>
          <p:cNvPr id="524" name="Google Shape;524;g334cb2e176d_1_83"/>
          <p:cNvCxnSpPr/>
          <p:nvPr/>
        </p:nvCxnSpPr>
        <p:spPr>
          <a:xfrm>
            <a:off x="8679488" y="3429000"/>
            <a:ext cx="309000" cy="0"/>
          </a:xfrm>
          <a:prstGeom prst="straightConnector1">
            <a:avLst/>
          </a:prstGeom>
          <a:noFill/>
          <a:ln cap="flat" cmpd="sng" w="114300">
            <a:solidFill>
              <a:schemeClr val="dk2"/>
            </a:solidFill>
            <a:prstDash val="solid"/>
            <a:round/>
            <a:headEnd len="med" w="med" type="none"/>
            <a:tailEnd len="med" w="med" type="none"/>
          </a:ln>
        </p:spPr>
      </p:cxnSp>
      <p:pic>
        <p:nvPicPr>
          <p:cNvPr id="525" name="Google Shape;525;g334cb2e176d_1_83"/>
          <p:cNvPicPr preferRelativeResize="0"/>
          <p:nvPr/>
        </p:nvPicPr>
        <p:blipFill rotWithShape="1">
          <a:blip r:embed="rId4">
            <a:alphaModFix/>
          </a:blip>
          <a:srcRect b="36614" l="15363" r="16293" t="37710"/>
          <a:stretch/>
        </p:blipFill>
        <p:spPr>
          <a:xfrm>
            <a:off x="8549609" y="3294175"/>
            <a:ext cx="568782" cy="213675"/>
          </a:xfrm>
          <a:prstGeom prst="rect">
            <a:avLst/>
          </a:prstGeom>
          <a:noFill/>
          <a:ln>
            <a:noFill/>
          </a:ln>
        </p:spPr>
      </p:pic>
      <p:pic>
        <p:nvPicPr>
          <p:cNvPr id="526" name="Google Shape;526;g334cb2e176d_1_83"/>
          <p:cNvPicPr preferRelativeResize="0"/>
          <p:nvPr/>
        </p:nvPicPr>
        <p:blipFill rotWithShape="1">
          <a:blip r:embed="rId4">
            <a:alphaModFix/>
          </a:blip>
          <a:srcRect b="36614" l="15363" r="16293" t="37710"/>
          <a:stretch/>
        </p:blipFill>
        <p:spPr>
          <a:xfrm>
            <a:off x="2854959" y="6337612"/>
            <a:ext cx="568782" cy="213675"/>
          </a:xfrm>
          <a:prstGeom prst="rect">
            <a:avLst/>
          </a:prstGeom>
          <a:noFill/>
          <a:ln>
            <a:noFill/>
          </a:ln>
        </p:spPr>
      </p:pic>
      <p:sp>
        <p:nvSpPr>
          <p:cNvPr id="527" name="Google Shape;527;g334cb2e176d_1_83"/>
          <p:cNvSpPr txBox="1"/>
          <p:nvPr/>
        </p:nvSpPr>
        <p:spPr>
          <a:xfrm>
            <a:off x="3248025" y="6047050"/>
            <a:ext cx="2408400" cy="8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1800">
                <a:solidFill>
                  <a:schemeClr val="dk1"/>
                </a:solidFill>
                <a:latin typeface="Calibri"/>
                <a:ea typeface="Calibri"/>
                <a:cs typeface="Calibri"/>
                <a:sym typeface="Calibri"/>
              </a:rPr>
              <a:t>Anderson &amp; Verbeeck</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nl-BE" sz="1800">
                <a:solidFill>
                  <a:schemeClr val="dk1"/>
                </a:solidFill>
                <a:latin typeface="Calibri"/>
                <a:ea typeface="Calibri"/>
                <a:cs typeface="Calibri"/>
                <a:sym typeface="Calibri"/>
              </a:rPr>
              <a:t>Mathematics 2023</a:t>
            </a:r>
            <a:endParaRPr sz="1800">
              <a:solidFill>
                <a:schemeClr val="dk1"/>
              </a:solidFill>
              <a:latin typeface="Calibri"/>
              <a:ea typeface="Calibri"/>
              <a:cs typeface="Calibri"/>
              <a:sym typeface="Calibri"/>
            </a:endParaRPr>
          </a:p>
        </p:txBody>
      </p:sp>
      <p:sp>
        <p:nvSpPr>
          <p:cNvPr id="528" name="Google Shape;528;g334cb2e176d_1_83"/>
          <p:cNvSpPr txBox="1"/>
          <p:nvPr/>
        </p:nvSpPr>
        <p:spPr>
          <a:xfrm>
            <a:off x="204700" y="5990400"/>
            <a:ext cx="26628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500">
                <a:solidFill>
                  <a:schemeClr val="dk1"/>
                </a:solidFill>
                <a:latin typeface="Calibri"/>
                <a:ea typeface="Calibri"/>
                <a:cs typeface="Calibri"/>
                <a:sym typeface="Calibri"/>
              </a:rPr>
              <a:t>studentized</a:t>
            </a:r>
            <a:r>
              <a:rPr lang="nl-BE" sz="1500">
                <a:solidFill>
                  <a:schemeClr val="dk1"/>
                </a:solidFill>
                <a:latin typeface="Calibri"/>
                <a:ea typeface="Calibri"/>
                <a:cs typeface="Calibri"/>
                <a:sym typeface="Calibri"/>
              </a:rPr>
              <a:t>:</a:t>
            </a:r>
            <a:r>
              <a:rPr lang="nl-BE" sz="3600">
                <a:solidFill>
                  <a:schemeClr val="dk1"/>
                </a:solidFill>
                <a:latin typeface="Calibri"/>
                <a:ea typeface="Calibri"/>
                <a:cs typeface="Calibri"/>
                <a:sym typeface="Calibri"/>
              </a:rPr>
              <a:t> </a:t>
            </a:r>
            <a:r>
              <a:rPr lang="nl-BE" sz="2500">
                <a:solidFill>
                  <a:schemeClr val="dk1"/>
                </a:solidFill>
                <a:latin typeface="Calibri"/>
                <a:ea typeface="Calibri"/>
                <a:cs typeface="Calibri"/>
                <a:sym typeface="Calibri"/>
              </a:rPr>
              <a:t>Δ/σ</a:t>
            </a:r>
            <a:r>
              <a:rPr baseline="-25000" lang="nl-BE" sz="2500">
                <a:solidFill>
                  <a:schemeClr val="dk1"/>
                </a:solidFill>
                <a:latin typeface="Calibri"/>
                <a:ea typeface="Calibri"/>
                <a:cs typeface="Calibri"/>
                <a:sym typeface="Calibri"/>
              </a:rPr>
              <a:t>Δ</a:t>
            </a:r>
            <a:endParaRPr baseline="-25000" sz="3300">
              <a:solidFill>
                <a:schemeClr val="dk1"/>
              </a:solidFill>
              <a:latin typeface="Calibri"/>
              <a:ea typeface="Calibri"/>
              <a:cs typeface="Calibri"/>
              <a:sym typeface="Calibri"/>
            </a:endParaRPr>
          </a:p>
        </p:txBody>
      </p:sp>
      <p:sp>
        <p:nvSpPr>
          <p:cNvPr id="529" name="Google Shape;529;g334cb2e176d_1_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30" name="Google Shape;530;g334cb2e176d_1_83"/>
          <p:cNvSpPr/>
          <p:nvPr/>
        </p:nvSpPr>
        <p:spPr>
          <a:xfrm>
            <a:off x="9064700" y="2891725"/>
            <a:ext cx="110400" cy="10665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g33533fe8fa9_0_105"/>
          <p:cNvPicPr preferRelativeResize="0"/>
          <p:nvPr/>
        </p:nvPicPr>
        <p:blipFill rotWithShape="1">
          <a:blip r:embed="rId3">
            <a:alphaModFix/>
          </a:blip>
          <a:srcRect b="58667" l="0" r="0" t="4644"/>
          <a:stretch/>
        </p:blipFill>
        <p:spPr>
          <a:xfrm>
            <a:off x="400900" y="819850"/>
            <a:ext cx="7877175" cy="2491625"/>
          </a:xfrm>
          <a:prstGeom prst="rect">
            <a:avLst/>
          </a:prstGeom>
          <a:noFill/>
          <a:ln>
            <a:noFill/>
          </a:ln>
        </p:spPr>
      </p:pic>
      <p:sp>
        <p:nvSpPr>
          <p:cNvPr id="537" name="Google Shape;537;g33533fe8fa9_0_105"/>
          <p:cNvSpPr txBox="1"/>
          <p:nvPr/>
        </p:nvSpPr>
        <p:spPr>
          <a:xfrm>
            <a:off x="-152400" y="0"/>
            <a:ext cx="12192000" cy="22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4400">
                <a:solidFill>
                  <a:schemeClr val="dk1"/>
                </a:solidFill>
                <a:latin typeface="Calibri"/>
                <a:ea typeface="Calibri"/>
                <a:cs typeface="Calibri"/>
                <a:sym typeface="Calibri"/>
              </a:rPr>
              <a:t>Results from a simulation study</a:t>
            </a:r>
            <a:endParaRPr sz="4400">
              <a:solidFill>
                <a:schemeClr val="dk1"/>
              </a:solidFill>
              <a:latin typeface="Calibri"/>
              <a:ea typeface="Calibri"/>
              <a:cs typeface="Calibri"/>
              <a:sym typeface="Calibri"/>
            </a:endParaRPr>
          </a:p>
        </p:txBody>
      </p:sp>
      <p:pic>
        <p:nvPicPr>
          <p:cNvPr id="538" name="Google Shape;538;g33533fe8fa9_0_105"/>
          <p:cNvPicPr preferRelativeResize="0"/>
          <p:nvPr/>
        </p:nvPicPr>
        <p:blipFill rotWithShape="1">
          <a:blip r:embed="rId3">
            <a:alphaModFix/>
          </a:blip>
          <a:srcRect b="-5" l="0" r="0" t="47951"/>
          <a:stretch/>
        </p:blipFill>
        <p:spPr>
          <a:xfrm>
            <a:off x="402850" y="3297269"/>
            <a:ext cx="7877175" cy="3535050"/>
          </a:xfrm>
          <a:prstGeom prst="rect">
            <a:avLst/>
          </a:prstGeom>
          <a:noFill/>
          <a:ln>
            <a:noFill/>
          </a:ln>
        </p:spPr>
      </p:pic>
      <p:pic>
        <p:nvPicPr>
          <p:cNvPr id="539" name="Google Shape;539;g33533fe8fa9_0_105"/>
          <p:cNvPicPr preferRelativeResize="0"/>
          <p:nvPr/>
        </p:nvPicPr>
        <p:blipFill>
          <a:blip r:embed="rId4">
            <a:alphaModFix/>
          </a:blip>
          <a:stretch>
            <a:fillRect/>
          </a:stretch>
        </p:blipFill>
        <p:spPr>
          <a:xfrm>
            <a:off x="9665175" y="2954300"/>
            <a:ext cx="1714500" cy="2447925"/>
          </a:xfrm>
          <a:prstGeom prst="rect">
            <a:avLst/>
          </a:prstGeom>
          <a:noFill/>
          <a:ln>
            <a:noFill/>
          </a:ln>
        </p:spPr>
      </p:pic>
      <p:sp>
        <p:nvSpPr>
          <p:cNvPr id="540" name="Google Shape;540;g33533fe8fa9_0_105"/>
          <p:cNvSpPr txBox="1"/>
          <p:nvPr/>
        </p:nvSpPr>
        <p:spPr>
          <a:xfrm>
            <a:off x="10046175" y="2340800"/>
            <a:ext cx="11499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From</a:t>
            </a:r>
            <a:endParaRPr sz="2800">
              <a:solidFill>
                <a:schemeClr val="dk1"/>
              </a:solidFill>
              <a:latin typeface="Calibri"/>
              <a:ea typeface="Calibri"/>
              <a:cs typeface="Calibri"/>
              <a:sym typeface="Calibri"/>
            </a:endParaRPr>
          </a:p>
        </p:txBody>
      </p:sp>
      <p:sp>
        <p:nvSpPr>
          <p:cNvPr id="541" name="Google Shape;541;g33533fe8fa9_0_105"/>
          <p:cNvSpPr txBox="1"/>
          <p:nvPr/>
        </p:nvSpPr>
        <p:spPr>
          <a:xfrm>
            <a:off x="9665175" y="5402225"/>
            <a:ext cx="17145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chapter 3</a:t>
            </a:r>
            <a:endParaRPr sz="2800">
              <a:solidFill>
                <a:schemeClr val="dk1"/>
              </a:solidFill>
              <a:latin typeface="Calibri"/>
              <a:ea typeface="Calibri"/>
              <a:cs typeface="Calibri"/>
              <a:sym typeface="Calibri"/>
            </a:endParaRPr>
          </a:p>
        </p:txBody>
      </p:sp>
      <p:cxnSp>
        <p:nvCxnSpPr>
          <p:cNvPr id="542" name="Google Shape;542;g33533fe8fa9_0_105"/>
          <p:cNvCxnSpPr/>
          <p:nvPr/>
        </p:nvCxnSpPr>
        <p:spPr>
          <a:xfrm flipH="1">
            <a:off x="7657900" y="1383000"/>
            <a:ext cx="710100" cy="613500"/>
          </a:xfrm>
          <a:prstGeom prst="straightConnector1">
            <a:avLst/>
          </a:prstGeom>
          <a:noFill/>
          <a:ln cap="flat" cmpd="sng" w="38100">
            <a:solidFill>
              <a:srgbClr val="C00000"/>
            </a:solidFill>
            <a:prstDash val="solid"/>
            <a:round/>
            <a:headEnd len="med" w="med" type="none"/>
            <a:tailEnd len="med" w="med" type="stealth"/>
          </a:ln>
        </p:spPr>
      </p:cxnSp>
      <p:sp>
        <p:nvSpPr>
          <p:cNvPr id="543" name="Google Shape;543;g33533fe8fa9_0_105"/>
          <p:cNvSpPr txBox="1"/>
          <p:nvPr/>
        </p:nvSpPr>
        <p:spPr>
          <a:xfrm>
            <a:off x="8368000" y="882600"/>
            <a:ext cx="26475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heteroscedastic</a:t>
            </a:r>
            <a:r>
              <a:rPr lang="nl-BE" sz="2800">
                <a:solidFill>
                  <a:schemeClr val="dk1"/>
                </a:solidFill>
                <a:latin typeface="Calibri"/>
                <a:ea typeface="Calibri"/>
                <a:cs typeface="Calibri"/>
                <a:sym typeface="Calibri"/>
              </a:rPr>
              <a:t> outcome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44" name="Google Shape;544;g33533fe8fa9_0_10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g33533fe8fa9_0_67"/>
          <p:cNvPicPr preferRelativeResize="0"/>
          <p:nvPr/>
        </p:nvPicPr>
        <p:blipFill>
          <a:blip r:embed="rId3">
            <a:alphaModFix/>
          </a:blip>
          <a:stretch>
            <a:fillRect/>
          </a:stretch>
        </p:blipFill>
        <p:spPr>
          <a:xfrm>
            <a:off x="5724468" y="4279088"/>
            <a:ext cx="5824464" cy="1576900"/>
          </a:xfrm>
          <a:prstGeom prst="rect">
            <a:avLst/>
          </a:prstGeom>
          <a:noFill/>
          <a:ln>
            <a:noFill/>
          </a:ln>
        </p:spPr>
      </p:pic>
      <p:pic>
        <p:nvPicPr>
          <p:cNvPr id="551" name="Google Shape;551;g33533fe8fa9_0_67"/>
          <p:cNvPicPr preferRelativeResize="0"/>
          <p:nvPr/>
        </p:nvPicPr>
        <p:blipFill rotWithShape="1">
          <a:blip r:embed="rId4">
            <a:alphaModFix/>
          </a:blip>
          <a:srcRect b="17191" l="0" r="13889" t="0"/>
          <a:stretch/>
        </p:blipFill>
        <p:spPr>
          <a:xfrm>
            <a:off x="5627900" y="1384300"/>
            <a:ext cx="5463826" cy="2242024"/>
          </a:xfrm>
          <a:prstGeom prst="rect">
            <a:avLst/>
          </a:prstGeom>
          <a:noFill/>
          <a:ln>
            <a:noFill/>
          </a:ln>
        </p:spPr>
      </p:pic>
      <p:sp>
        <p:nvSpPr>
          <p:cNvPr id="552" name="Google Shape;552;g33533fe8fa9_0_67"/>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sp>
        <p:nvSpPr>
          <p:cNvPr id="553" name="Google Shape;553;g33533fe8fa9_0_67"/>
          <p:cNvSpPr txBox="1"/>
          <p:nvPr/>
        </p:nvSpPr>
        <p:spPr>
          <a:xfrm>
            <a:off x="475675" y="1384300"/>
            <a:ext cx="66675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Toy example</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 observation in each arm</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a:t>
            </a:r>
            <a:r>
              <a:rPr lang="nl-BE" sz="2000">
                <a:solidFill>
                  <a:schemeClr val="dk1"/>
                </a:solidFill>
                <a:latin typeface="Calibri"/>
                <a:ea typeface="Calibri"/>
                <a:cs typeface="Calibri"/>
                <a:sym typeface="Calibri"/>
              </a:rPr>
              <a:t>Δ</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estimated U=(26-74)/100=-0.48</a:t>
            </a:r>
            <a:endParaRPr sz="2400">
              <a:solidFill>
                <a:schemeClr val="dk1"/>
              </a:solidFill>
              <a:latin typeface="Calibri"/>
              <a:ea typeface="Calibri"/>
              <a:cs typeface="Calibri"/>
              <a:sym typeface="Calibri"/>
            </a:endParaRPr>
          </a:p>
        </p:txBody>
      </p:sp>
      <p:sp>
        <p:nvSpPr>
          <p:cNvPr id="554" name="Google Shape;554;g33533fe8fa9_0_67"/>
          <p:cNvSpPr txBox="1"/>
          <p:nvPr/>
        </p:nvSpPr>
        <p:spPr>
          <a:xfrm>
            <a:off x="404575" y="4222275"/>
            <a:ext cx="5064900" cy="26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Theory: H-decomposition</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similar to </a:t>
            </a:r>
            <a:r>
              <a:rPr lang="nl-BE" sz="2400">
                <a:solidFill>
                  <a:schemeClr val="dk1"/>
                </a:solidFill>
                <a:latin typeface="Calibri"/>
                <a:ea typeface="Calibri"/>
                <a:cs typeface="Calibri"/>
                <a:sym typeface="Calibri"/>
              </a:rPr>
              <a:t>jackknife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order: asymptotically</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neglectable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55" name="Google Shape;555;g33533fe8fa9_0_67"/>
          <p:cNvSpPr/>
          <p:nvPr/>
        </p:nvSpPr>
        <p:spPr>
          <a:xfrm>
            <a:off x="8610600" y="5192025"/>
            <a:ext cx="2275800" cy="3651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6" name="Google Shape;556;g33533fe8fa9_0_67"/>
          <p:cNvSpPr/>
          <p:nvPr/>
        </p:nvSpPr>
        <p:spPr>
          <a:xfrm>
            <a:off x="9810175" y="3320450"/>
            <a:ext cx="710100" cy="194100"/>
          </a:xfrm>
          <a:prstGeom prst="rect">
            <a:avLst/>
          </a:prstGeom>
          <a:solidFill>
            <a:srgbClr val="000000">
              <a:alpha val="0"/>
            </a:srgbClr>
          </a:solid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cxnSp>
        <p:nvCxnSpPr>
          <p:cNvPr id="557" name="Google Shape;557;g33533fe8fa9_0_67"/>
          <p:cNvCxnSpPr/>
          <p:nvPr/>
        </p:nvCxnSpPr>
        <p:spPr>
          <a:xfrm flipH="1" rot="10800000">
            <a:off x="2717625" y="3457850"/>
            <a:ext cx="797100" cy="900"/>
          </a:xfrm>
          <a:prstGeom prst="straightConnector1">
            <a:avLst/>
          </a:prstGeom>
          <a:noFill/>
          <a:ln cap="flat" cmpd="sng" w="38100">
            <a:solidFill>
              <a:srgbClr val="00B050"/>
            </a:solidFill>
            <a:prstDash val="solid"/>
            <a:round/>
            <a:headEnd len="med" w="med" type="none"/>
            <a:tailEnd len="med" w="med" type="none"/>
          </a:ln>
        </p:spPr>
      </p:cxnSp>
      <p:sp>
        <p:nvSpPr>
          <p:cNvPr id="558" name="Google Shape;558;g33533fe8fa9_0_67"/>
          <p:cNvSpPr/>
          <p:nvPr/>
        </p:nvSpPr>
        <p:spPr>
          <a:xfrm>
            <a:off x="10689950" y="1883050"/>
            <a:ext cx="332400" cy="1325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9" name="Google Shape;559;g33533fe8fa9_0_67"/>
          <p:cNvSpPr/>
          <p:nvPr/>
        </p:nvSpPr>
        <p:spPr>
          <a:xfrm>
            <a:off x="8610600" y="5557125"/>
            <a:ext cx="2275800" cy="3651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60" name="Google Shape;560;g33533fe8fa9_0_67"/>
          <p:cNvSpPr/>
          <p:nvPr/>
        </p:nvSpPr>
        <p:spPr>
          <a:xfrm>
            <a:off x="6452200" y="3320450"/>
            <a:ext cx="3223200" cy="2766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61" name="Google Shape;561;g33533fe8fa9_0_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62" name="Google Shape;562;g33533fe8fa9_0_67"/>
          <p:cNvSpPr txBox="1"/>
          <p:nvPr/>
        </p:nvSpPr>
        <p:spPr>
          <a:xfrm>
            <a:off x="1937200" y="3943450"/>
            <a:ext cx="79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63" name="Google Shape;563;g33533fe8fa9_0_67"/>
          <p:cNvSpPr txBox="1"/>
          <p:nvPr/>
        </p:nvSpPr>
        <p:spPr>
          <a:xfrm>
            <a:off x="7470075" y="6326650"/>
            <a:ext cx="43353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600">
                <a:solidFill>
                  <a:schemeClr val="dk1"/>
                </a:solidFill>
                <a:latin typeface="Calibri"/>
                <a:ea typeface="Calibri"/>
                <a:cs typeface="Calibri"/>
                <a:sym typeface="Calibri"/>
              </a:rPr>
              <a:t>Ozenne et al. SMMR (2021)</a:t>
            </a:r>
            <a:endParaRPr i="1" sz="16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34cb2e176d_1_161"/>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pic>
        <p:nvPicPr>
          <p:cNvPr id="570" name="Google Shape;570;g334cb2e176d_1_161"/>
          <p:cNvPicPr preferRelativeResize="0"/>
          <p:nvPr/>
        </p:nvPicPr>
        <p:blipFill>
          <a:blip r:embed="rId3">
            <a:alphaModFix/>
          </a:blip>
          <a:stretch>
            <a:fillRect/>
          </a:stretch>
        </p:blipFill>
        <p:spPr>
          <a:xfrm>
            <a:off x="5695362" y="4054875"/>
            <a:ext cx="6345226" cy="2707575"/>
          </a:xfrm>
          <a:prstGeom prst="rect">
            <a:avLst/>
          </a:prstGeom>
          <a:noFill/>
          <a:ln>
            <a:noFill/>
          </a:ln>
        </p:spPr>
      </p:pic>
      <p:sp>
        <p:nvSpPr>
          <p:cNvPr id="571" name="Google Shape;571;g334cb2e176d_1_161"/>
          <p:cNvSpPr txBox="1"/>
          <p:nvPr/>
        </p:nvSpPr>
        <p:spPr>
          <a:xfrm>
            <a:off x="294325" y="4026975"/>
            <a:ext cx="5064900" cy="25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Implementation</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combine </a:t>
            </a:r>
            <a:r>
              <a:rPr lang="nl-BE" sz="2400">
                <a:solidFill>
                  <a:schemeClr val="dk1"/>
                </a:solidFill>
                <a:latin typeface="Calibri"/>
                <a:ea typeface="Calibri"/>
                <a:cs typeface="Calibri"/>
                <a:sym typeface="Calibri"/>
              </a:rPr>
              <a:t>intermediate results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alibri"/>
                <a:ea typeface="Calibri"/>
                <a:cs typeface="Calibri"/>
                <a:sym typeface="Calibri"/>
              </a:rPr>
              <a:t>nearly no extra calculations)</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use tanh</a:t>
            </a:r>
            <a:r>
              <a:rPr baseline="30000" lang="nl-BE" sz="2400">
                <a:solidFill>
                  <a:schemeClr val="dk1"/>
                </a:solidFill>
                <a:latin typeface="Calibri"/>
                <a:ea typeface="Calibri"/>
                <a:cs typeface="Calibri"/>
                <a:sym typeface="Calibri"/>
              </a:rPr>
              <a:t>-1</a:t>
            </a:r>
            <a:r>
              <a:rPr lang="nl-BE" sz="2400">
                <a:solidFill>
                  <a:schemeClr val="dk1"/>
                </a:solidFill>
                <a:latin typeface="Calibri"/>
                <a:ea typeface="Calibri"/>
                <a:cs typeface="Calibri"/>
                <a:sym typeface="Calibri"/>
              </a:rPr>
              <a:t> transformation to be range preserving (better small sample performance)</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572" name="Google Shape;572;g334cb2e176d_1_161"/>
          <p:cNvSpPr txBox="1"/>
          <p:nvPr/>
        </p:nvSpPr>
        <p:spPr>
          <a:xfrm>
            <a:off x="11920450" y="4136775"/>
            <a:ext cx="2100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700">
                <a:solidFill>
                  <a:schemeClr val="dk1"/>
                </a:solidFill>
                <a:latin typeface="Calibri"/>
                <a:ea typeface="Calibri"/>
                <a:cs typeface="Calibri"/>
                <a:sym typeface="Calibri"/>
              </a:rPr>
              <a:t>2</a:t>
            </a:r>
            <a:endParaRPr sz="700">
              <a:solidFill>
                <a:schemeClr val="dk1"/>
              </a:solidFill>
              <a:latin typeface="Calibri"/>
              <a:ea typeface="Calibri"/>
              <a:cs typeface="Calibri"/>
              <a:sym typeface="Calibri"/>
            </a:endParaRPr>
          </a:p>
        </p:txBody>
      </p:sp>
      <p:sp>
        <p:nvSpPr>
          <p:cNvPr id="573" name="Google Shape;573;g334cb2e176d_1_161"/>
          <p:cNvSpPr txBox="1"/>
          <p:nvPr/>
        </p:nvSpPr>
        <p:spPr>
          <a:xfrm>
            <a:off x="416475" y="1030550"/>
            <a:ext cx="5824500" cy="30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Variance estimation:</a:t>
            </a:r>
            <a:endParaRPr sz="3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1.536/100+3.376/100=0.04912</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a:t>
            </a:r>
            <a:r>
              <a:rPr lang="nl-BE" sz="2400">
                <a:solidFill>
                  <a:schemeClr val="dk1"/>
                </a:solidFill>
                <a:latin typeface="Calibri"/>
                <a:ea typeface="Calibri"/>
                <a:cs typeface="Calibri"/>
                <a:sym typeface="Calibri"/>
              </a:rPr>
              <a:t>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9*first order/10 + …  = 0.0519</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second order term in presence of ties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see Brunner et al. Stat. Papers (2025).</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74" name="Google Shape;574;g334cb2e176d_1_161"/>
          <p:cNvSpPr/>
          <p:nvPr/>
        </p:nvSpPr>
        <p:spPr>
          <a:xfrm>
            <a:off x="9948093" y="2850000"/>
            <a:ext cx="952800" cy="1034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5" name="Google Shape;575;g334cb2e176d_1_161"/>
          <p:cNvSpPr/>
          <p:nvPr/>
        </p:nvSpPr>
        <p:spPr>
          <a:xfrm>
            <a:off x="8327400" y="2850000"/>
            <a:ext cx="1024500" cy="10347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76" name="Google Shape;576;g334cb2e176d_1_161"/>
          <p:cNvPicPr preferRelativeResize="0"/>
          <p:nvPr/>
        </p:nvPicPr>
        <p:blipFill>
          <a:blip r:embed="rId4">
            <a:alphaModFix/>
          </a:blip>
          <a:stretch>
            <a:fillRect/>
          </a:stretch>
        </p:blipFill>
        <p:spPr>
          <a:xfrm>
            <a:off x="6636388" y="2929329"/>
            <a:ext cx="4371975" cy="838200"/>
          </a:xfrm>
          <a:prstGeom prst="rect">
            <a:avLst/>
          </a:prstGeom>
          <a:noFill/>
          <a:ln>
            <a:noFill/>
          </a:ln>
        </p:spPr>
      </p:pic>
      <p:sp>
        <p:nvSpPr>
          <p:cNvPr id="577" name="Google Shape;577;g334cb2e176d_1_1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78" name="Google Shape;578;g334cb2e176d_1_161"/>
          <p:cNvSpPr/>
          <p:nvPr/>
        </p:nvSpPr>
        <p:spPr>
          <a:xfrm>
            <a:off x="9978171" y="6332175"/>
            <a:ext cx="399300" cy="2949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9" name="Google Shape;579;g334cb2e176d_1_161"/>
          <p:cNvSpPr/>
          <p:nvPr/>
        </p:nvSpPr>
        <p:spPr>
          <a:xfrm>
            <a:off x="11549175" y="5962275"/>
            <a:ext cx="399300" cy="2475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80" name="Google Shape;580;g334cb2e176d_1_161"/>
          <p:cNvPicPr preferRelativeResize="0"/>
          <p:nvPr/>
        </p:nvPicPr>
        <p:blipFill>
          <a:blip r:embed="rId5">
            <a:alphaModFix/>
          </a:blip>
          <a:stretch>
            <a:fillRect/>
          </a:stretch>
        </p:blipFill>
        <p:spPr>
          <a:xfrm>
            <a:off x="6253643" y="1175788"/>
            <a:ext cx="5824464" cy="1576900"/>
          </a:xfrm>
          <a:prstGeom prst="rect">
            <a:avLst/>
          </a:prstGeom>
          <a:noFill/>
          <a:ln>
            <a:noFill/>
          </a:ln>
        </p:spPr>
      </p:pic>
      <p:pic>
        <p:nvPicPr>
          <p:cNvPr id="581" name="Google Shape;581;g334cb2e176d_1_161"/>
          <p:cNvPicPr preferRelativeResize="0"/>
          <p:nvPr/>
        </p:nvPicPr>
        <p:blipFill>
          <a:blip r:embed="rId6">
            <a:alphaModFix/>
          </a:blip>
          <a:stretch>
            <a:fillRect/>
          </a:stretch>
        </p:blipFill>
        <p:spPr>
          <a:xfrm>
            <a:off x="892734" y="2997344"/>
            <a:ext cx="399300" cy="3758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g33533fe8fa9_0_212"/>
          <p:cNvPicPr preferRelativeResize="0"/>
          <p:nvPr/>
        </p:nvPicPr>
        <p:blipFill>
          <a:blip r:embed="rId3">
            <a:alphaModFix/>
          </a:blip>
          <a:stretch>
            <a:fillRect/>
          </a:stretch>
        </p:blipFill>
        <p:spPr>
          <a:xfrm>
            <a:off x="1217050" y="1001298"/>
            <a:ext cx="9167249" cy="5355050"/>
          </a:xfrm>
          <a:prstGeom prst="rect">
            <a:avLst/>
          </a:prstGeom>
          <a:noFill/>
          <a:ln>
            <a:noFill/>
          </a:ln>
        </p:spPr>
      </p:pic>
      <p:sp>
        <p:nvSpPr>
          <p:cNvPr id="588" name="Google Shape;588;g33533fe8fa9_0_212"/>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 (code)</a:t>
            </a:r>
            <a:endParaRPr sz="4400">
              <a:solidFill>
                <a:schemeClr val="dk1"/>
              </a:solidFill>
              <a:latin typeface="Calibri"/>
              <a:ea typeface="Calibri"/>
              <a:cs typeface="Calibri"/>
              <a:sym typeface="Calibri"/>
            </a:endParaRPr>
          </a:p>
        </p:txBody>
      </p:sp>
      <p:cxnSp>
        <p:nvCxnSpPr>
          <p:cNvPr id="589" name="Google Shape;589;g33533fe8fa9_0_212"/>
          <p:cNvCxnSpPr/>
          <p:nvPr/>
        </p:nvCxnSpPr>
        <p:spPr>
          <a:xfrm>
            <a:off x="4624675" y="4300150"/>
            <a:ext cx="1663200" cy="0"/>
          </a:xfrm>
          <a:prstGeom prst="straightConnector1">
            <a:avLst/>
          </a:prstGeom>
          <a:noFill/>
          <a:ln cap="flat" cmpd="sng" w="38100">
            <a:solidFill>
              <a:srgbClr val="C00000"/>
            </a:solidFill>
            <a:prstDash val="solid"/>
            <a:round/>
            <a:headEnd len="med" w="med" type="none"/>
            <a:tailEnd len="med" w="med" type="none"/>
          </a:ln>
        </p:spPr>
      </p:cxnSp>
      <p:sp>
        <p:nvSpPr>
          <p:cNvPr id="590" name="Google Shape;590;g33533fe8fa9_0_212"/>
          <p:cNvSpPr txBox="1"/>
          <p:nvPr/>
        </p:nvSpPr>
        <p:spPr>
          <a:xfrm>
            <a:off x="6530700" y="3650013"/>
            <a:ext cx="48231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a:t>
            </a:r>
            <a:r>
              <a:rPr baseline="30000" lang="nl-BE" sz="2800">
                <a:solidFill>
                  <a:schemeClr val="dk1"/>
                </a:solidFill>
                <a:latin typeface="Calibri"/>
                <a:ea typeface="Calibri"/>
                <a:cs typeface="Calibri"/>
                <a:sym typeface="Calibri"/>
              </a:rPr>
              <a:t>st</a:t>
            </a:r>
            <a:r>
              <a:rPr lang="nl-BE" sz="2800">
                <a:solidFill>
                  <a:schemeClr val="dk1"/>
                </a:solidFill>
                <a:latin typeface="Calibri"/>
                <a:ea typeface="Calibri"/>
                <a:cs typeface="Calibri"/>
                <a:sym typeface="Calibri"/>
              </a:rPr>
              <a:t> order H-decomposition</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(rescaled) </a:t>
            </a:r>
            <a:endParaRPr sz="2800">
              <a:solidFill>
                <a:schemeClr val="dk1"/>
              </a:solidFill>
              <a:latin typeface="Calibri"/>
              <a:ea typeface="Calibri"/>
              <a:cs typeface="Calibri"/>
              <a:sym typeface="Calibri"/>
            </a:endParaRPr>
          </a:p>
        </p:txBody>
      </p:sp>
      <p:sp>
        <p:nvSpPr>
          <p:cNvPr id="591" name="Google Shape;591;g33533fe8fa9_0_2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4"/>
          <p:cNvSpPr txBox="1"/>
          <p:nvPr/>
        </p:nvSpPr>
        <p:spPr>
          <a:xfrm>
            <a:off x="139114" y="283375"/>
            <a:ext cx="10515601" cy="13255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permutations</a:t>
            </a:r>
            <a:endParaRPr sz="4400">
              <a:solidFill>
                <a:schemeClr val="dk1"/>
              </a:solidFill>
              <a:latin typeface="Calibri"/>
              <a:ea typeface="Calibri"/>
              <a:cs typeface="Calibri"/>
              <a:sym typeface="Calibri"/>
            </a:endParaRPr>
          </a:p>
        </p:txBody>
      </p:sp>
      <p:sp>
        <p:nvSpPr>
          <p:cNvPr id="598" name="Google Shape;598;p44"/>
          <p:cNvSpPr txBox="1"/>
          <p:nvPr/>
        </p:nvSpPr>
        <p:spPr>
          <a:xfrm>
            <a:off x="3299707" y="2987933"/>
            <a:ext cx="1333907"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599" name="Google Shape;599;p44"/>
          <p:cNvSpPr txBox="1"/>
          <p:nvPr/>
        </p:nvSpPr>
        <p:spPr>
          <a:xfrm>
            <a:off x="3299707" y="4861068"/>
            <a:ext cx="133390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600" name="Google Shape;600;p44"/>
          <p:cNvSpPr txBox="1"/>
          <p:nvPr/>
        </p:nvSpPr>
        <p:spPr>
          <a:xfrm>
            <a:off x="7807977" y="3008379"/>
            <a:ext cx="1333907"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601" name="Google Shape;601;p44"/>
          <p:cNvSpPr txBox="1"/>
          <p:nvPr/>
        </p:nvSpPr>
        <p:spPr>
          <a:xfrm>
            <a:off x="640425" y="12187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resampling: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Permute the group labels (possibly within strata) in P different ways.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For each estimate the Net Treatment Benefit (</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a:t>
            </a:r>
            <a:r>
              <a:rPr baseline="30000" lang="nl-BE" sz="2000">
                <a:solidFill>
                  <a:schemeClr val="dk1"/>
                </a:solidFill>
                <a:latin typeface="Calibri"/>
                <a:ea typeface="Calibri"/>
                <a:cs typeface="Calibri"/>
                <a:sym typeface="Calibri"/>
              </a:rPr>
              <a:t>(1</a:t>
            </a:r>
            <a:r>
              <a:rPr baseline="30000" lang="nl-BE" sz="2000">
                <a:solidFill>
                  <a:schemeClr val="dk1"/>
                </a:solidFill>
                <a:latin typeface="Calibri"/>
                <a:ea typeface="Calibri"/>
                <a:cs typeface="Calibri"/>
                <a:sym typeface="Calibri"/>
              </a:rPr>
              <a:t>)</a:t>
            </a:r>
            <a:r>
              <a:rPr lang="nl-BE" sz="2800">
                <a:solidFill>
                  <a:schemeClr val="dk1"/>
                </a:solidFill>
                <a:latin typeface="Calibri"/>
                <a:ea typeface="Calibri"/>
                <a:cs typeface="Calibri"/>
                <a:sym typeface="Calibri"/>
              </a:rPr>
              <a:t>,...,</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𝒫(P)</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Evaluate the frequency of a more extreme result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602" name="Google Shape;602;p44"/>
          <p:cNvPicPr preferRelativeResize="0"/>
          <p:nvPr/>
        </p:nvPicPr>
        <p:blipFill>
          <a:blip r:embed="rId6">
            <a:alphaModFix/>
          </a:blip>
          <a:stretch>
            <a:fillRect/>
          </a:stretch>
        </p:blipFill>
        <p:spPr>
          <a:xfrm>
            <a:off x="1238600" y="3259020"/>
            <a:ext cx="4852663" cy="1297805"/>
          </a:xfrm>
          <a:prstGeom prst="rect">
            <a:avLst/>
          </a:prstGeom>
          <a:noFill/>
          <a:ln>
            <a:noFill/>
          </a:ln>
        </p:spPr>
      </p:pic>
      <p:sp>
        <p:nvSpPr>
          <p:cNvPr id="603" name="Google Shape;603;p44"/>
          <p:cNvSpPr txBox="1"/>
          <p:nvPr/>
        </p:nvSpPr>
        <p:spPr>
          <a:xfrm>
            <a:off x="464400" y="42286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an analytic formula (</a:t>
            </a:r>
            <a:r>
              <a:rPr i="1" lang="nl-BE" sz="2000">
                <a:solidFill>
                  <a:schemeClr val="dk1"/>
                </a:solidFill>
                <a:latin typeface="Calibri"/>
                <a:ea typeface="Calibri"/>
                <a:cs typeface="Calibri"/>
                <a:sym typeface="Calibri"/>
              </a:rPr>
              <a:t>Anderson &amp; Verbeeck, Mathematics, 2023</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matches Wilcoxon’s test p-value (no ties)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assumes normally distributed test statistic</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currently only implemented for Gehan’s score</a:t>
            </a:r>
            <a:endParaRPr sz="2800">
              <a:solidFill>
                <a:schemeClr val="dk1"/>
              </a:solidFill>
              <a:latin typeface="Calibri"/>
              <a:ea typeface="Calibri"/>
              <a:cs typeface="Calibri"/>
              <a:sym typeface="Calibri"/>
            </a:endParaRPr>
          </a:p>
        </p:txBody>
      </p:sp>
      <p:sp>
        <p:nvSpPr>
          <p:cNvPr id="604" name="Google Shape;604;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334cb2e176d_1_17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Equivalence GPC and Wilcoxon rank sum test</a:t>
            </a:r>
            <a:endParaRPr/>
          </a:p>
          <a:p>
            <a:pPr indent="0" lvl="0" marL="0" rtl="0" algn="r">
              <a:spcBef>
                <a:spcPts val="0"/>
              </a:spcBef>
              <a:spcAft>
                <a:spcPts val="0"/>
              </a:spcAft>
              <a:buNone/>
            </a:pPr>
            <a:r>
              <a:rPr lang="nl-BE" sz="2500"/>
              <a:t> (without </a:t>
            </a:r>
            <a:r>
              <a:rPr lang="nl-BE" sz="2500"/>
              <a:t>continuity correction)</a:t>
            </a:r>
            <a:endParaRPr sz="2500"/>
          </a:p>
        </p:txBody>
      </p:sp>
      <p:pic>
        <p:nvPicPr>
          <p:cNvPr id="611" name="Google Shape;611;g334cb2e176d_1_175"/>
          <p:cNvPicPr preferRelativeResize="0"/>
          <p:nvPr/>
        </p:nvPicPr>
        <p:blipFill>
          <a:blip r:embed="rId3">
            <a:alphaModFix/>
          </a:blip>
          <a:stretch>
            <a:fillRect/>
          </a:stretch>
        </p:blipFill>
        <p:spPr>
          <a:xfrm>
            <a:off x="152400" y="1690825"/>
            <a:ext cx="11887200" cy="4774223"/>
          </a:xfrm>
          <a:prstGeom prst="rect">
            <a:avLst/>
          </a:prstGeom>
          <a:noFill/>
          <a:ln>
            <a:noFill/>
          </a:ln>
        </p:spPr>
      </p:pic>
      <p:sp>
        <p:nvSpPr>
          <p:cNvPr id="612" name="Google Shape;612;g334cb2e176d_1_1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3533fe8fa9_0_1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nl-BE"/>
              <a:t>Argument method.inference</a:t>
            </a:r>
            <a:r>
              <a:rPr lang="nl-BE"/>
              <a:t> in Buyse Test</a:t>
            </a:r>
            <a:endParaRPr/>
          </a:p>
        </p:txBody>
      </p:sp>
      <p:sp>
        <p:nvSpPr>
          <p:cNvPr id="619" name="Google Shape;619;g33533fe8fa9_0_124"/>
          <p:cNvSpPr txBox="1"/>
          <p:nvPr>
            <p:ph idx="1" type="body"/>
          </p:nvPr>
        </p:nvSpPr>
        <p:spPr>
          <a:xfrm>
            <a:off x="838200" y="1825625"/>
            <a:ext cx="4861200" cy="469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Possible values:</a:t>
            </a:r>
            <a:endParaRPr/>
          </a:p>
          <a:p>
            <a:pPr indent="-292100" lvl="0" marL="457200" rtl="0" algn="l">
              <a:lnSpc>
                <a:spcPct val="115000"/>
              </a:lnSpc>
              <a:spcBef>
                <a:spcPts val="1000"/>
              </a:spcBef>
              <a:spcAft>
                <a:spcPts val="0"/>
              </a:spcAft>
              <a:buSzPts val="1000"/>
              <a:buFont typeface="Courier New"/>
              <a:buChar char="-"/>
            </a:pPr>
            <a:r>
              <a:rPr lang="nl-BE" sz="2000">
                <a:latin typeface="Courier New"/>
                <a:ea typeface="Courier New"/>
                <a:cs typeface="Courier New"/>
                <a:sym typeface="Courier New"/>
              </a:rPr>
              <a:t>"none"</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"u statistic" </a:t>
            </a:r>
            <a:r>
              <a:rPr lang="nl-BE" sz="2000"/>
              <a:t>(default)</a:t>
            </a:r>
            <a:endParaRPr sz="2000"/>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a:t>
            </a:r>
            <a:r>
              <a:rPr lang="nl-BE" sz="2000">
                <a:latin typeface="Courier New"/>
                <a:ea typeface="Courier New"/>
                <a:cs typeface="Courier New"/>
                <a:sym typeface="Courier New"/>
              </a:rPr>
              <a:t>varexact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"bootstrap"</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bootstrap"</a:t>
            </a:r>
            <a:endParaRPr sz="2000">
              <a:latin typeface="Courier New"/>
              <a:ea typeface="Courier New"/>
              <a:cs typeface="Courier New"/>
              <a:sym typeface="Courier New"/>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620" name="Google Shape;620;g33533fe8fa9_0_124"/>
          <p:cNvSpPr txBox="1"/>
          <p:nvPr>
            <p:ph idx="1" type="body"/>
          </p:nvPr>
        </p:nvSpPr>
        <p:spPr>
          <a:xfrm>
            <a:off x="6286050" y="1756950"/>
            <a:ext cx="5905800" cy="3344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Additional arguments</a:t>
            </a:r>
            <a:endParaRPr/>
          </a:p>
          <a:p>
            <a:pPr indent="0" lvl="0" marL="0" rtl="0" algn="l">
              <a:spcBef>
                <a:spcPts val="1000"/>
              </a:spcBef>
              <a:spcAft>
                <a:spcPts val="0"/>
              </a:spcAft>
              <a:buNone/>
            </a:pPr>
            <a:r>
              <a:t/>
            </a:r>
            <a:endParaRPr sz="1200"/>
          </a:p>
          <a:p>
            <a:pPr indent="0" lvl="0" marL="0" rtl="0" algn="l">
              <a:spcBef>
                <a:spcPts val="1000"/>
              </a:spcBef>
              <a:spcAft>
                <a:spcPts val="0"/>
              </a:spcAft>
              <a:buNone/>
            </a:pPr>
            <a:r>
              <a:rPr lang="nl-BE" sz="2000">
                <a:latin typeface="Courier New"/>
                <a:ea typeface="Courier New"/>
                <a:cs typeface="Courier New"/>
                <a:sym typeface="Courier New"/>
              </a:rPr>
              <a:t>transformation</a:t>
            </a:r>
            <a:r>
              <a:rPr lang="nl-BE" sz="2000"/>
              <a:t> (T/F): in follow-up methods (e.g. summary) </a:t>
            </a:r>
            <a:endParaRPr sz="2000"/>
          </a:p>
          <a:p>
            <a:pPr indent="0" lvl="0" marL="0" rtl="0" algn="l">
              <a:spcBef>
                <a:spcPts val="1000"/>
              </a:spcBef>
              <a:spcAft>
                <a:spcPts val="0"/>
              </a:spcAft>
              <a:buNone/>
            </a:pPr>
            <a:r>
              <a:t/>
            </a:r>
            <a:endParaRPr sz="500"/>
          </a:p>
          <a:p>
            <a:pPr indent="0" lvl="0" marL="0" rtl="0" algn="l">
              <a:spcBef>
                <a:spcPts val="1000"/>
              </a:spcBef>
              <a:spcAft>
                <a:spcPts val="0"/>
              </a:spcAft>
              <a:buNone/>
            </a:pPr>
            <a:r>
              <a:rPr lang="nl-BE" sz="2000">
                <a:latin typeface="Courier New"/>
                <a:ea typeface="Courier New"/>
                <a:cs typeface="Courier New"/>
                <a:sym typeface="Courier New"/>
              </a:rPr>
              <a:t>n.resampling</a:t>
            </a:r>
            <a:r>
              <a:rPr lang="nl-BE" sz="2000"/>
              <a:t>: number of samples</a:t>
            </a:r>
            <a:endParaRPr sz="2000"/>
          </a:p>
          <a:p>
            <a:pPr indent="0" lvl="0" marL="0" rtl="0" algn="l">
              <a:spcBef>
                <a:spcPts val="1000"/>
              </a:spcBef>
              <a:spcAft>
                <a:spcPts val="0"/>
              </a:spcAft>
              <a:buNone/>
            </a:pPr>
            <a:r>
              <a:rPr lang="nl-BE" sz="2000">
                <a:latin typeface="Courier New"/>
                <a:ea typeface="Courier New"/>
                <a:cs typeface="Courier New"/>
                <a:sym typeface="Courier New"/>
              </a:rPr>
              <a:t>strata.resampling</a:t>
            </a:r>
            <a:r>
              <a:rPr lang="nl-BE" sz="2000"/>
              <a:t>: stratified resampling</a:t>
            </a:r>
            <a:endParaRPr sz="2000"/>
          </a:p>
          <a:p>
            <a:pPr indent="0" lvl="0" marL="0" rtl="0" algn="l">
              <a:spcBef>
                <a:spcPts val="1000"/>
              </a:spcBef>
              <a:spcAft>
                <a:spcPts val="0"/>
              </a:spcAft>
              <a:buNone/>
            </a:pPr>
            <a:r>
              <a:rPr lang="nl-BE" sz="2000">
                <a:latin typeface="Courier New"/>
                <a:ea typeface="Courier New"/>
                <a:cs typeface="Courier New"/>
                <a:sym typeface="Courier New"/>
              </a:rPr>
              <a:t>cpus</a:t>
            </a:r>
            <a:r>
              <a:rPr lang="nl-BE" sz="2000"/>
              <a:t>: parallel evaluation</a:t>
            </a:r>
            <a:endParaRPr sz="2000"/>
          </a:p>
          <a:p>
            <a:pPr indent="0" lvl="0" marL="0" rtl="0" algn="l">
              <a:spcBef>
                <a:spcPts val="1000"/>
              </a:spcBef>
              <a:spcAft>
                <a:spcPts val="0"/>
              </a:spcAft>
              <a:buNone/>
            </a:pPr>
            <a:r>
              <a:rPr lang="nl-BE" sz="2000">
                <a:latin typeface="Courier New"/>
                <a:ea typeface="Courier New"/>
                <a:cs typeface="Courier New"/>
                <a:sym typeface="Courier New"/>
              </a:rPr>
              <a:t>seed</a:t>
            </a:r>
            <a:r>
              <a:rPr lang="nl-BE" sz="2000"/>
              <a:t>: for reproducibility</a:t>
            </a:r>
            <a:endParaRPr sz="2000"/>
          </a:p>
        </p:txBody>
      </p:sp>
      <p:sp>
        <p:nvSpPr>
          <p:cNvPr id="621" name="Google Shape;621;g33533fe8fa9_0_124"/>
          <p:cNvSpPr/>
          <p:nvPr/>
        </p:nvSpPr>
        <p:spPr>
          <a:xfrm>
            <a:off x="5030975" y="3480300"/>
            <a:ext cx="417775" cy="1309100"/>
          </a:xfrm>
          <a:custGeom>
            <a:rect b="b" l="l" r="r" t="t"/>
            <a:pathLst>
              <a:path extrusionOk="0" h="52364" w="16711">
                <a:moveTo>
                  <a:pt x="0" y="0"/>
                </a:moveTo>
                <a:lnTo>
                  <a:pt x="16711" y="0"/>
                </a:lnTo>
                <a:lnTo>
                  <a:pt x="15953" y="52364"/>
                </a:lnTo>
                <a:lnTo>
                  <a:pt x="454" y="52364"/>
                </a:lnTo>
              </a:path>
            </a:pathLst>
          </a:custGeom>
          <a:noFill/>
          <a:ln cap="flat" cmpd="sng" w="28575">
            <a:solidFill>
              <a:schemeClr val="dk2"/>
            </a:solidFill>
            <a:prstDash val="solid"/>
            <a:round/>
            <a:headEnd len="med" w="med" type="none"/>
            <a:tailEnd len="med" w="med" type="none"/>
          </a:ln>
        </p:spPr>
      </p:sp>
      <p:cxnSp>
        <p:nvCxnSpPr>
          <p:cNvPr id="622" name="Google Shape;622;g33533fe8fa9_0_124"/>
          <p:cNvCxnSpPr/>
          <p:nvPr/>
        </p:nvCxnSpPr>
        <p:spPr>
          <a:xfrm>
            <a:off x="5481900" y="3963325"/>
            <a:ext cx="771000" cy="0"/>
          </a:xfrm>
          <a:prstGeom prst="straightConnector1">
            <a:avLst/>
          </a:prstGeom>
          <a:noFill/>
          <a:ln cap="flat" cmpd="sng" w="38100">
            <a:solidFill>
              <a:schemeClr val="dk2"/>
            </a:solidFill>
            <a:prstDash val="solid"/>
            <a:round/>
            <a:headEnd len="med" w="med" type="none"/>
            <a:tailEnd len="med" w="med" type="triangle"/>
          </a:ln>
        </p:spPr>
      </p:cxnSp>
      <p:cxnSp>
        <p:nvCxnSpPr>
          <p:cNvPr id="623" name="Google Shape;623;g33533fe8fa9_0_124"/>
          <p:cNvCxnSpPr/>
          <p:nvPr/>
        </p:nvCxnSpPr>
        <p:spPr>
          <a:xfrm>
            <a:off x="4460488" y="2908950"/>
            <a:ext cx="1548300" cy="13200"/>
          </a:xfrm>
          <a:prstGeom prst="straightConnector1">
            <a:avLst/>
          </a:prstGeom>
          <a:noFill/>
          <a:ln cap="flat" cmpd="sng" w="38100">
            <a:solidFill>
              <a:schemeClr val="dk2"/>
            </a:solidFill>
            <a:prstDash val="solid"/>
            <a:round/>
            <a:headEnd len="med" w="med" type="none"/>
            <a:tailEnd len="med" w="med" type="triangle"/>
          </a:ln>
        </p:spPr>
      </p:cxnSp>
      <p:pic>
        <p:nvPicPr>
          <p:cNvPr id="624" name="Google Shape;624;g33533fe8fa9_0_124"/>
          <p:cNvPicPr preferRelativeResize="0"/>
          <p:nvPr/>
        </p:nvPicPr>
        <p:blipFill>
          <a:blip r:embed="rId3">
            <a:alphaModFix/>
          </a:blip>
          <a:stretch>
            <a:fillRect/>
          </a:stretch>
        </p:blipFill>
        <p:spPr>
          <a:xfrm>
            <a:off x="921250" y="5743725"/>
            <a:ext cx="10959098" cy="1040250"/>
          </a:xfrm>
          <a:prstGeom prst="rect">
            <a:avLst/>
          </a:prstGeom>
          <a:noFill/>
          <a:ln>
            <a:noFill/>
          </a:ln>
        </p:spPr>
      </p:pic>
      <p:sp>
        <p:nvSpPr>
          <p:cNvPr id="625" name="Google Shape;625;g33533fe8fa9_0_124"/>
          <p:cNvSpPr txBox="1"/>
          <p:nvPr/>
        </p:nvSpPr>
        <p:spPr>
          <a:xfrm>
            <a:off x="908125" y="5395775"/>
            <a:ext cx="107799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Change default behavior</a:t>
            </a:r>
            <a:endParaRPr sz="2800">
              <a:solidFill>
                <a:schemeClr val="dk1"/>
              </a:solidFill>
              <a:latin typeface="Calibri"/>
              <a:ea typeface="Calibri"/>
              <a:cs typeface="Calibri"/>
              <a:sym typeface="Calibri"/>
            </a:endParaRPr>
          </a:p>
        </p:txBody>
      </p:sp>
      <p:sp>
        <p:nvSpPr>
          <p:cNvPr id="626" name="Google Shape;626;g33533fe8fa9_0_1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4"/>
          <p:cNvSpPr txBox="1"/>
          <p:nvPr>
            <p:ph type="title"/>
          </p:nvPr>
        </p:nvSpPr>
        <p:spPr>
          <a:xfrm>
            <a:off x="831850" y="2699135"/>
            <a:ext cx="10515600" cy="80572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Examples revisited</a:t>
            </a:r>
            <a:endParaRPr/>
          </a:p>
        </p:txBody>
      </p:sp>
      <p:sp>
        <p:nvSpPr>
          <p:cNvPr id="633" name="Google Shape;633;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25" name="Google Shape;125;p5"/>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216534" lvl="0" marL="228600" rtl="0" algn="l">
              <a:lnSpc>
                <a:spcPct val="120000"/>
              </a:lnSpc>
              <a:spcBef>
                <a:spcPts val="1000"/>
              </a:spcBef>
              <a:spcAft>
                <a:spcPts val="0"/>
              </a:spcAft>
              <a:buClr>
                <a:schemeClr val="dk1"/>
              </a:buClr>
              <a:buSzPts val="2600"/>
              <a:buChar char="•"/>
            </a:pPr>
            <a:r>
              <a:rPr lang="nl-BE" sz="2600"/>
              <a:t>Advanced Topics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Censoring</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Covariate adjustment</a:t>
            </a:r>
            <a:endParaRPr sz="1800"/>
          </a:p>
          <a:p>
            <a:pPr indent="-216534" lvl="0" marL="228600" rtl="0" algn="l">
              <a:lnSpc>
                <a:spcPct val="120000"/>
              </a:lnSpc>
              <a:spcBef>
                <a:spcPts val="1000"/>
              </a:spcBef>
              <a:spcAft>
                <a:spcPts val="0"/>
              </a:spcAft>
              <a:buClr>
                <a:schemeClr val="dk1"/>
              </a:buClr>
              <a:buSzPts val="2600"/>
              <a:buChar char="•"/>
            </a:pPr>
            <a:r>
              <a:rPr lang="nl-BE" sz="2600"/>
              <a:t>Trial design</a:t>
            </a:r>
            <a:endParaRPr sz="2600"/>
          </a:p>
        </p:txBody>
      </p:sp>
      <p:cxnSp>
        <p:nvCxnSpPr>
          <p:cNvPr id="126" name="Google Shape;126;p5"/>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27" name="Google Shape;127;p5"/>
          <p:cNvPicPr preferRelativeResize="0"/>
          <p:nvPr/>
        </p:nvPicPr>
        <p:blipFill>
          <a:blip r:embed="rId3">
            <a:alphaModFix/>
          </a:blip>
          <a:stretch>
            <a:fillRect/>
          </a:stretch>
        </p:blipFill>
        <p:spPr>
          <a:xfrm>
            <a:off x="6198472" y="2505550"/>
            <a:ext cx="442851" cy="343200"/>
          </a:xfrm>
          <a:prstGeom prst="rect">
            <a:avLst/>
          </a:prstGeom>
          <a:noFill/>
          <a:ln>
            <a:noFill/>
          </a:ln>
        </p:spPr>
      </p:pic>
      <p:cxnSp>
        <p:nvCxnSpPr>
          <p:cNvPr id="128" name="Google Shape;128;p5"/>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sp>
        <p:nvSpPr>
          <p:cNvPr id="129" name="Google Shape;129;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Time-to-first revisited: time-to-worst event</a:t>
            </a:r>
            <a:endParaRPr/>
          </a:p>
        </p:txBody>
      </p:sp>
      <p:pic>
        <p:nvPicPr>
          <p:cNvPr id="640" name="Google Shape;640;p55"/>
          <p:cNvPicPr preferRelativeResize="0"/>
          <p:nvPr/>
        </p:nvPicPr>
        <p:blipFill rotWithShape="1">
          <a:blip r:embed="rId3">
            <a:alphaModFix/>
          </a:blip>
          <a:srcRect b="0" l="0" r="0" t="0"/>
          <a:stretch/>
        </p:blipFill>
        <p:spPr>
          <a:xfrm>
            <a:off x="547287" y="4357126"/>
            <a:ext cx="7291260" cy="1414722"/>
          </a:xfrm>
          <a:prstGeom prst="rect">
            <a:avLst/>
          </a:prstGeom>
          <a:noFill/>
          <a:ln>
            <a:noFill/>
          </a:ln>
        </p:spPr>
      </p:pic>
      <p:sp>
        <p:nvSpPr>
          <p:cNvPr id="641" name="Google Shape;641;p55"/>
          <p:cNvSpPr txBox="1"/>
          <p:nvPr/>
        </p:nvSpPr>
        <p:spPr>
          <a:xfrm>
            <a:off x="8785493" y="4434960"/>
            <a:ext cx="3279671" cy="136960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92 (54%)		 90 (53%)</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642" name="Google Shape;642;p55"/>
          <p:cNvCxnSpPr/>
          <p:nvPr/>
        </p:nvCxnSpPr>
        <p:spPr>
          <a:xfrm>
            <a:off x="8035192" y="5219143"/>
            <a:ext cx="657507" cy="0"/>
          </a:xfrm>
          <a:prstGeom prst="straightConnector1">
            <a:avLst/>
          </a:prstGeom>
          <a:noFill/>
          <a:ln cap="flat" cmpd="sng" w="28575">
            <a:solidFill>
              <a:srgbClr val="FF0000"/>
            </a:solidFill>
            <a:prstDash val="solid"/>
            <a:miter lim="800000"/>
            <a:headEnd len="sm" w="sm" type="none"/>
            <a:tailEnd len="med" w="med" type="triangle"/>
          </a:ln>
        </p:spPr>
      </p:cxnSp>
      <p:sp>
        <p:nvSpPr>
          <p:cNvPr id="643" name="Google Shape;643;p55"/>
          <p:cNvSpPr txBox="1"/>
          <p:nvPr/>
        </p:nvSpPr>
        <p:spPr>
          <a:xfrm>
            <a:off x="898611" y="1586634"/>
            <a:ext cx="774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Or at least a simulated dataset resembling CHARM preserved (CHARM_sim.csv)</a:t>
            </a:r>
            <a:endParaRPr/>
          </a:p>
        </p:txBody>
      </p:sp>
      <p:pic>
        <p:nvPicPr>
          <p:cNvPr id="644" name="Google Shape;644;p55"/>
          <p:cNvPicPr preferRelativeResize="0"/>
          <p:nvPr/>
        </p:nvPicPr>
        <p:blipFill rotWithShape="1">
          <a:blip r:embed="rId4">
            <a:alphaModFix/>
          </a:blip>
          <a:srcRect b="0" l="0" r="0" t="0"/>
          <a:stretch/>
        </p:blipFill>
        <p:spPr>
          <a:xfrm>
            <a:off x="898611" y="2276194"/>
            <a:ext cx="9553575" cy="1495425"/>
          </a:xfrm>
          <a:prstGeom prst="rect">
            <a:avLst/>
          </a:prstGeom>
          <a:noFill/>
          <a:ln>
            <a:noFill/>
          </a:ln>
        </p:spPr>
      </p:pic>
      <p:sp>
        <p:nvSpPr>
          <p:cNvPr id="645" name="Google Shape;645;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56"/>
          <p:cNvPicPr preferRelativeResize="0"/>
          <p:nvPr/>
        </p:nvPicPr>
        <p:blipFill rotWithShape="1">
          <a:blip r:embed="rId3">
            <a:alphaModFix/>
          </a:blip>
          <a:srcRect b="0" l="0" r="0" t="0"/>
          <a:stretch/>
        </p:blipFill>
        <p:spPr>
          <a:xfrm>
            <a:off x="3017980" y="967892"/>
            <a:ext cx="4856020" cy="5753578"/>
          </a:xfrm>
          <a:prstGeom prst="rect">
            <a:avLst/>
          </a:prstGeom>
          <a:noFill/>
          <a:ln>
            <a:noFill/>
          </a:ln>
        </p:spPr>
      </p:pic>
      <p:sp>
        <p:nvSpPr>
          <p:cNvPr id="652" name="Google Shape;652;p56"/>
          <p:cNvSpPr txBox="1"/>
          <p:nvPr/>
        </p:nvSpPr>
        <p:spPr>
          <a:xfrm>
            <a:off x="8006080" y="2133600"/>
            <a:ext cx="2204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HR: 0.87 [0.75;1.01]</a:t>
            </a:r>
            <a:endParaRPr/>
          </a:p>
          <a:p>
            <a:pPr indent="0" lvl="0" marL="0" marR="0" rtl="0" algn="l">
              <a:spcBef>
                <a:spcPts val="0"/>
              </a:spcBef>
              <a:spcAft>
                <a:spcPts val="0"/>
              </a:spcAft>
              <a:buNone/>
            </a:pPr>
            <a:r>
              <a:rPr lang="nl-BE" sz="1800">
                <a:solidFill>
                  <a:schemeClr val="dk1"/>
                </a:solidFill>
                <a:latin typeface="Calibri"/>
                <a:ea typeface="Calibri"/>
                <a:cs typeface="Calibri"/>
                <a:sym typeface="Calibri"/>
              </a:rPr>
              <a:t>p-value: 0.0586</a:t>
            </a:r>
            <a:endParaRPr/>
          </a:p>
        </p:txBody>
      </p:sp>
      <p:sp>
        <p:nvSpPr>
          <p:cNvPr id="653" name="Google Shape;653;p56"/>
          <p:cNvSpPr txBox="1"/>
          <p:nvPr>
            <p:ph type="title"/>
          </p:nvPr>
        </p:nvSpPr>
        <p:spPr>
          <a:xfrm>
            <a:off x="838200" y="-1301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54" name="Google Shape;654;p5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57"/>
          <p:cNvPicPr preferRelativeResize="0"/>
          <p:nvPr/>
        </p:nvPicPr>
        <p:blipFill rotWithShape="1">
          <a:blip r:embed="rId3">
            <a:alphaModFix/>
          </a:blip>
          <a:srcRect b="0" l="0" r="0" t="0"/>
          <a:stretch/>
        </p:blipFill>
        <p:spPr>
          <a:xfrm>
            <a:off x="2729547" y="1355408"/>
            <a:ext cx="6526213" cy="5178286"/>
          </a:xfrm>
          <a:prstGeom prst="rect">
            <a:avLst/>
          </a:prstGeom>
          <a:noFill/>
          <a:ln>
            <a:noFill/>
          </a:ln>
        </p:spPr>
      </p:pic>
      <p:sp>
        <p:nvSpPr>
          <p:cNvPr id="661" name="Google Shape;661;p5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62" name="Google Shape;662;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58"/>
          <p:cNvPicPr preferRelativeResize="0"/>
          <p:nvPr/>
        </p:nvPicPr>
        <p:blipFill rotWithShape="1">
          <a:blip r:embed="rId3">
            <a:alphaModFix/>
          </a:blip>
          <a:srcRect b="0" l="0" r="0" t="0"/>
          <a:stretch/>
        </p:blipFill>
        <p:spPr>
          <a:xfrm>
            <a:off x="287336" y="1817528"/>
            <a:ext cx="11789999" cy="3222943"/>
          </a:xfrm>
          <a:prstGeom prst="rect">
            <a:avLst/>
          </a:prstGeom>
          <a:noFill/>
          <a:ln>
            <a:noFill/>
          </a:ln>
        </p:spPr>
      </p:pic>
      <p:sp>
        <p:nvSpPr>
          <p:cNvPr id="669" name="Google Shape;669;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70" name="Google Shape;670;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59"/>
          <p:cNvPicPr preferRelativeResize="0"/>
          <p:nvPr/>
        </p:nvPicPr>
        <p:blipFill>
          <a:blip r:embed="rId3">
            <a:alphaModFix/>
          </a:blip>
          <a:stretch>
            <a:fillRect/>
          </a:stretch>
        </p:blipFill>
        <p:spPr>
          <a:xfrm>
            <a:off x="0" y="1885650"/>
            <a:ext cx="12191999" cy="3447704"/>
          </a:xfrm>
          <a:prstGeom prst="rect">
            <a:avLst/>
          </a:prstGeom>
          <a:noFill/>
          <a:ln>
            <a:noFill/>
          </a:ln>
        </p:spPr>
      </p:pic>
      <p:sp>
        <p:nvSpPr>
          <p:cNvPr id="676" name="Google Shape;676;p59"/>
          <p:cNvSpPr txBox="1"/>
          <p:nvPr>
            <p:ph type="title"/>
          </p:nvPr>
        </p:nvSpPr>
        <p:spPr>
          <a:xfrm>
            <a:off x="88900" y="187325"/>
            <a:ext cx="123063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 (with threshold)</a:t>
            </a:r>
            <a:endParaRPr/>
          </a:p>
        </p:txBody>
      </p:sp>
      <p:cxnSp>
        <p:nvCxnSpPr>
          <p:cNvPr id="677" name="Google Shape;677;p59"/>
          <p:cNvCxnSpPr/>
          <p:nvPr/>
        </p:nvCxnSpPr>
        <p:spPr>
          <a:xfrm>
            <a:off x="6480175" y="2047300"/>
            <a:ext cx="1344000" cy="0"/>
          </a:xfrm>
          <a:prstGeom prst="straightConnector1">
            <a:avLst/>
          </a:prstGeom>
          <a:noFill/>
          <a:ln cap="flat" cmpd="sng" w="38100">
            <a:solidFill>
              <a:srgbClr val="FF0000"/>
            </a:solidFill>
            <a:prstDash val="solid"/>
            <a:round/>
            <a:headEnd len="med" w="med" type="none"/>
            <a:tailEnd len="med" w="med" type="none"/>
          </a:ln>
        </p:spPr>
      </p:cxnSp>
      <p:cxnSp>
        <p:nvCxnSpPr>
          <p:cNvPr id="678" name="Google Shape;678;p59"/>
          <p:cNvCxnSpPr/>
          <p:nvPr/>
        </p:nvCxnSpPr>
        <p:spPr>
          <a:xfrm>
            <a:off x="7046125" y="2257150"/>
            <a:ext cx="1344000" cy="0"/>
          </a:xfrm>
          <a:prstGeom prst="straightConnector1">
            <a:avLst/>
          </a:prstGeom>
          <a:noFill/>
          <a:ln cap="flat" cmpd="sng" w="38100">
            <a:solidFill>
              <a:srgbClr val="FF0000"/>
            </a:solidFill>
            <a:prstDash val="solid"/>
            <a:round/>
            <a:headEnd len="med" w="med" type="none"/>
            <a:tailEnd len="med" w="med" type="none"/>
          </a:ln>
        </p:spPr>
      </p:cxnSp>
      <p:sp>
        <p:nvSpPr>
          <p:cNvPr id="679" name="Google Shape;679;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33533fe8fa9_0_144"/>
          <p:cNvSpPr txBox="1"/>
          <p:nvPr>
            <p:ph type="title"/>
          </p:nvPr>
        </p:nvSpPr>
        <p:spPr>
          <a:xfrm>
            <a:off x="838200" y="111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 revisited</a:t>
            </a:r>
            <a:endParaRPr/>
          </a:p>
        </p:txBody>
      </p:sp>
      <p:sp>
        <p:nvSpPr>
          <p:cNvPr id="685" name="Google Shape;685;g33533fe8fa9_0_144"/>
          <p:cNvSpPr txBox="1"/>
          <p:nvPr/>
        </p:nvSpPr>
        <p:spPr>
          <a:xfrm>
            <a:off x="457452" y="1294180"/>
            <a:ext cx="10731300" cy="46677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GPC analysis takes multiple prioritized outcomes into account:</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6 months</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Worse side effect reduction by at least 2 grades</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1 month</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Any reduction in worse side effect</a:t>
            </a:r>
            <a:endParaRPr sz="2400">
              <a:solidFill>
                <a:schemeClr val="dk1"/>
              </a:solidFill>
              <a:latin typeface="Calibri"/>
              <a:ea typeface="Calibri"/>
              <a:cs typeface="Calibri"/>
              <a:sym typeface="Calibri"/>
            </a:endParaRPr>
          </a:p>
          <a:p>
            <a:pPr indent="0" lvl="0" marL="0" marR="0" rtl="0" algn="l">
              <a:spcBef>
                <a:spcPts val="375"/>
              </a:spcBef>
              <a:spcAft>
                <a:spcPts val="0"/>
              </a:spcAft>
              <a:buNone/>
            </a:pPr>
            <a:r>
              <a:t/>
            </a:r>
            <a:endParaRPr sz="1000"/>
          </a:p>
          <a:p>
            <a:pPr indent="-342900" lvl="0" marL="342900" marR="0" rtl="0" algn="l">
              <a:spcBef>
                <a:spcPts val="375"/>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Such an analysis is more clinical relevant </a:t>
            </a:r>
            <a:r>
              <a:rPr i="1" lang="nl-BE" sz="2800">
                <a:solidFill>
                  <a:schemeClr val="dk1"/>
                </a:solidFill>
                <a:latin typeface="Calibri"/>
                <a:ea typeface="Calibri"/>
                <a:cs typeface="Calibri"/>
                <a:sym typeface="Calibri"/>
              </a:rPr>
              <a:t>and </a:t>
            </a:r>
            <a:r>
              <a:rPr lang="nl-BE" sz="2800">
                <a:solidFill>
                  <a:schemeClr val="dk1"/>
                </a:solidFill>
                <a:latin typeface="Calibri"/>
                <a:ea typeface="Calibri"/>
                <a:cs typeface="Calibri"/>
                <a:sym typeface="Calibri"/>
              </a:rPr>
              <a:t>more powerful</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Illustration using a simulated dataset resembling the prodige trial</a:t>
            </a:r>
            <a:endParaRPr sz="24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86" name="Google Shape;686;g33533fe8fa9_0_144"/>
          <p:cNvPicPr preferRelativeResize="0"/>
          <p:nvPr/>
        </p:nvPicPr>
        <p:blipFill>
          <a:blip r:embed="rId3">
            <a:alphaModFix/>
          </a:blip>
          <a:stretch>
            <a:fillRect/>
          </a:stretch>
        </p:blipFill>
        <p:spPr>
          <a:xfrm>
            <a:off x="936863" y="4552913"/>
            <a:ext cx="7343775" cy="733425"/>
          </a:xfrm>
          <a:prstGeom prst="rect">
            <a:avLst/>
          </a:prstGeom>
          <a:noFill/>
          <a:ln>
            <a:noFill/>
          </a:ln>
        </p:spPr>
      </p:pic>
      <p:pic>
        <p:nvPicPr>
          <p:cNvPr id="687" name="Google Shape;687;g33533fe8fa9_0_144"/>
          <p:cNvPicPr preferRelativeResize="0"/>
          <p:nvPr/>
        </p:nvPicPr>
        <p:blipFill>
          <a:blip r:embed="rId4">
            <a:alphaModFix/>
          </a:blip>
          <a:stretch>
            <a:fillRect/>
          </a:stretch>
        </p:blipFill>
        <p:spPr>
          <a:xfrm>
            <a:off x="936863" y="5286338"/>
            <a:ext cx="7343775" cy="1628775"/>
          </a:xfrm>
          <a:prstGeom prst="rect">
            <a:avLst/>
          </a:prstGeom>
          <a:noFill/>
          <a:ln>
            <a:noFill/>
          </a:ln>
        </p:spPr>
      </p:pic>
      <p:sp>
        <p:nvSpPr>
          <p:cNvPr id="688" name="Google Shape;688;g33533fe8fa9_0_1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371915fedd_1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Analyses</a:t>
            </a:r>
            <a:endParaRPr/>
          </a:p>
        </p:txBody>
      </p:sp>
      <p:sp>
        <p:nvSpPr>
          <p:cNvPr id="695" name="Google Shape;695;g3371915fedd_1_20"/>
          <p:cNvSpPr txBox="1"/>
          <p:nvPr/>
        </p:nvSpPr>
        <p:spPr>
          <a:xfrm>
            <a:off x="6419025" y="2943700"/>
            <a:ext cx="2691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96" name="Google Shape;696;g3371915fedd_1_20"/>
          <p:cNvSpPr txBox="1"/>
          <p:nvPr/>
        </p:nvSpPr>
        <p:spPr>
          <a:xfrm>
            <a:off x="540275" y="1843075"/>
            <a:ext cx="5533800" cy="45678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Marginal </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Hazard ratio: </a:t>
            </a:r>
            <a:r>
              <a:rPr lang="nl-BE" sz="2800">
                <a:solidFill>
                  <a:schemeClr val="dk1"/>
                </a:solidFill>
                <a:latin typeface="Calibri"/>
                <a:ea typeface="Calibri"/>
                <a:cs typeface="Calibri"/>
                <a:sym typeface="Calibri"/>
              </a:rPr>
              <a:t>0.778 [0.658,0.920]</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Probability of toxicity ≥ 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rPr lang="nl-BE" sz="2800">
                <a:solidFill>
                  <a:schemeClr val="accent2"/>
                </a:solidFill>
                <a:latin typeface="Calibri"/>
                <a:ea typeface="Calibri"/>
                <a:cs typeface="Calibri"/>
                <a:sym typeface="Calibri"/>
              </a:rPr>
              <a:t>      53.3%</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60.6%</a:t>
            </a:r>
            <a:r>
              <a:rPr lang="nl-BE" sz="2800">
                <a:solidFill>
                  <a:schemeClr val="dk1"/>
                </a:solidFill>
                <a:latin typeface="Calibri"/>
                <a:ea typeface="Calibri"/>
                <a:cs typeface="Calibri"/>
                <a:sym typeface="Calibri"/>
              </a:rPr>
              <a:t> (p = 0.033)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t/>
            </a:r>
            <a:endParaRPr sz="2800">
              <a:solidFill>
                <a:schemeClr val="dk1"/>
              </a:solidFill>
              <a:latin typeface="Calibri"/>
              <a:ea typeface="Calibri"/>
              <a:cs typeface="Calibri"/>
              <a:sym typeface="Calibri"/>
            </a:endParaRPr>
          </a:p>
          <a:p>
            <a:pPr indent="-257175" lvl="0" marL="257175" rtl="0" algn="l">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Joint analysis using GPC</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97" name="Google Shape;697;g3371915fedd_1_20"/>
          <p:cNvPicPr preferRelativeResize="0"/>
          <p:nvPr/>
        </p:nvPicPr>
        <p:blipFill>
          <a:blip r:embed="rId3">
            <a:alphaModFix/>
          </a:blip>
          <a:stretch>
            <a:fillRect/>
          </a:stretch>
        </p:blipFill>
        <p:spPr>
          <a:xfrm>
            <a:off x="5963375" y="230075"/>
            <a:ext cx="6072998" cy="2984300"/>
          </a:xfrm>
          <a:prstGeom prst="rect">
            <a:avLst/>
          </a:prstGeom>
          <a:noFill/>
          <a:ln>
            <a:noFill/>
          </a:ln>
        </p:spPr>
      </p:pic>
      <p:sp>
        <p:nvSpPr>
          <p:cNvPr id="698" name="Google Shape;698;g3371915fedd_1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699" name="Google Shape;699;g3371915fedd_1_20"/>
          <p:cNvPicPr preferRelativeResize="0"/>
          <p:nvPr/>
        </p:nvPicPr>
        <p:blipFill>
          <a:blip r:embed="rId4">
            <a:alphaModFix/>
          </a:blip>
          <a:stretch>
            <a:fillRect/>
          </a:stretch>
        </p:blipFill>
        <p:spPr>
          <a:xfrm>
            <a:off x="838188" y="4848775"/>
            <a:ext cx="6372225" cy="1562100"/>
          </a:xfrm>
          <a:prstGeom prst="rect">
            <a:avLst/>
          </a:prstGeom>
          <a:noFill/>
          <a:ln>
            <a:noFill/>
          </a:ln>
        </p:spPr>
      </p:pic>
      <p:pic>
        <p:nvPicPr>
          <p:cNvPr id="700" name="Google Shape;700;g3371915fedd_1_20"/>
          <p:cNvPicPr preferRelativeResize="0"/>
          <p:nvPr/>
        </p:nvPicPr>
        <p:blipFill>
          <a:blip r:embed="rId5">
            <a:alphaModFix/>
          </a:blip>
          <a:stretch>
            <a:fillRect/>
          </a:stretch>
        </p:blipFill>
        <p:spPr>
          <a:xfrm>
            <a:off x="7210426" y="3633216"/>
            <a:ext cx="4965074" cy="2777668"/>
          </a:xfrm>
          <a:prstGeom prst="rect">
            <a:avLst/>
          </a:prstGeom>
          <a:noFill/>
          <a:ln>
            <a:noFill/>
          </a:ln>
        </p:spPr>
      </p:pic>
      <p:pic>
        <p:nvPicPr>
          <p:cNvPr id="701" name="Google Shape;701;g3371915fedd_1_20"/>
          <p:cNvPicPr preferRelativeResize="0"/>
          <p:nvPr/>
        </p:nvPicPr>
        <p:blipFill>
          <a:blip r:embed="rId6">
            <a:alphaModFix/>
          </a:blip>
          <a:stretch>
            <a:fillRect/>
          </a:stretch>
        </p:blipFill>
        <p:spPr>
          <a:xfrm>
            <a:off x="5790675" y="5575688"/>
            <a:ext cx="489600" cy="460775"/>
          </a:xfrm>
          <a:prstGeom prst="rect">
            <a:avLst/>
          </a:prstGeom>
          <a:noFill/>
          <a:ln>
            <a:noFill/>
          </a:ln>
        </p:spPr>
      </p:pic>
      <p:cxnSp>
        <p:nvCxnSpPr>
          <p:cNvPr id="702" name="Google Shape;702;g3371915fedd_1_20"/>
          <p:cNvCxnSpPr/>
          <p:nvPr/>
        </p:nvCxnSpPr>
        <p:spPr>
          <a:xfrm>
            <a:off x="4166950" y="5408550"/>
            <a:ext cx="1215900" cy="0"/>
          </a:xfrm>
          <a:prstGeom prst="straightConnector1">
            <a:avLst/>
          </a:prstGeom>
          <a:noFill/>
          <a:ln cap="flat" cmpd="sng" w="19050">
            <a:solidFill>
              <a:srgbClr val="FF0000"/>
            </a:solidFill>
            <a:prstDash val="solid"/>
            <a:round/>
            <a:headEnd len="med" w="med" type="none"/>
            <a:tailEnd len="med" w="med" type="none"/>
          </a:ln>
        </p:spPr>
      </p:cxnSp>
      <p:cxnSp>
        <p:nvCxnSpPr>
          <p:cNvPr id="703" name="Google Shape;703;g3371915fedd_1_20"/>
          <p:cNvCxnSpPr/>
          <p:nvPr/>
        </p:nvCxnSpPr>
        <p:spPr>
          <a:xfrm>
            <a:off x="4166950" y="5845250"/>
            <a:ext cx="12159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33533fe8fa9_0_149"/>
          <p:cNvSpPr txBox="1"/>
          <p:nvPr/>
        </p:nvSpPr>
        <p:spPr>
          <a:xfrm>
            <a:off x="838200" y="136525"/>
            <a:ext cx="10515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Joint analysis using GPC </a:t>
            </a:r>
            <a:endParaRPr sz="4400"/>
          </a:p>
        </p:txBody>
      </p:sp>
      <p:sp>
        <p:nvSpPr>
          <p:cNvPr id="709" name="Google Shape;709;g33533fe8fa9_0_149"/>
          <p:cNvSpPr txBox="1"/>
          <p:nvPr/>
        </p:nvSpPr>
        <p:spPr>
          <a:xfrm>
            <a:off x="387625" y="3059700"/>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 </a:t>
            </a:r>
            <a:endParaRPr/>
          </a:p>
        </p:txBody>
      </p:sp>
      <p:sp>
        <p:nvSpPr>
          <p:cNvPr id="710" name="Google Shape;710;g33533fe8fa9_0_149"/>
          <p:cNvSpPr txBox="1"/>
          <p:nvPr/>
        </p:nvSpPr>
        <p:spPr>
          <a:xfrm>
            <a:off x="3913764" y="2232954"/>
            <a:ext cx="1342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385623"/>
                </a:solidFill>
                <a:latin typeface="Arial"/>
                <a:ea typeface="Arial"/>
                <a:cs typeface="Arial"/>
                <a:sym typeface="Arial"/>
              </a:rPr>
              <a:t>Favor</a:t>
            </a:r>
            <a:endParaRPr/>
          </a:p>
          <a:p>
            <a:pPr indent="0" lvl="0" marL="0" marR="0" rtl="0" algn="l">
              <a:spcBef>
                <a:spcPts val="0"/>
              </a:spcBef>
              <a:spcAft>
                <a:spcPts val="0"/>
              </a:spcAft>
              <a:buNone/>
            </a:pPr>
            <a:r>
              <a:rPr lang="nl-BE" sz="2000">
                <a:solidFill>
                  <a:srgbClr val="385623"/>
                </a:solidFill>
                <a:latin typeface="Arial"/>
                <a:ea typeface="Arial"/>
                <a:cs typeface="Arial"/>
                <a:sym typeface="Arial"/>
              </a:rPr>
              <a:t>Treatment</a:t>
            </a:r>
            <a:endParaRPr/>
          </a:p>
        </p:txBody>
      </p:sp>
      <p:sp>
        <p:nvSpPr>
          <p:cNvPr id="711" name="Google Shape;711;g33533fe8fa9_0_149"/>
          <p:cNvSpPr txBox="1"/>
          <p:nvPr/>
        </p:nvSpPr>
        <p:spPr>
          <a:xfrm>
            <a:off x="7086155" y="2232954"/>
            <a:ext cx="1039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833C0B"/>
                </a:solidFill>
                <a:latin typeface="Arial"/>
                <a:ea typeface="Arial"/>
                <a:cs typeface="Arial"/>
                <a:sym typeface="Arial"/>
              </a:rPr>
              <a:t>Favor </a:t>
            </a:r>
            <a:endParaRPr/>
          </a:p>
          <a:p>
            <a:pPr indent="0" lvl="0" marL="0" marR="0" rtl="0" algn="l">
              <a:spcBef>
                <a:spcPts val="0"/>
              </a:spcBef>
              <a:spcAft>
                <a:spcPts val="0"/>
              </a:spcAft>
              <a:buNone/>
            </a:pPr>
            <a:r>
              <a:rPr lang="nl-BE" sz="2000">
                <a:solidFill>
                  <a:srgbClr val="833C0B"/>
                </a:solidFill>
                <a:latin typeface="Arial"/>
                <a:ea typeface="Arial"/>
                <a:cs typeface="Arial"/>
                <a:sym typeface="Arial"/>
              </a:rPr>
              <a:t>Control</a:t>
            </a:r>
            <a:endParaRPr/>
          </a:p>
        </p:txBody>
      </p:sp>
      <p:sp>
        <p:nvSpPr>
          <p:cNvPr id="712" name="Google Shape;712;g33533fe8fa9_0_149"/>
          <p:cNvSpPr txBox="1"/>
          <p:nvPr/>
        </p:nvSpPr>
        <p:spPr>
          <a:xfrm>
            <a:off x="5606256" y="2551713"/>
            <a:ext cx="101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1E4E79"/>
                </a:solidFill>
                <a:latin typeface="Arial"/>
                <a:ea typeface="Arial"/>
                <a:cs typeface="Arial"/>
                <a:sym typeface="Arial"/>
              </a:rPr>
              <a:t>Neutral</a:t>
            </a:r>
            <a:endParaRPr/>
          </a:p>
        </p:txBody>
      </p:sp>
      <p:sp>
        <p:nvSpPr>
          <p:cNvPr id="713" name="Google Shape;713;g33533fe8fa9_0_149"/>
          <p:cNvSpPr/>
          <p:nvPr/>
        </p:nvSpPr>
        <p:spPr>
          <a:xfrm>
            <a:off x="4009827" y="304623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28.2%</a:t>
            </a:r>
            <a:endParaRPr/>
          </a:p>
        </p:txBody>
      </p:sp>
      <p:sp>
        <p:nvSpPr>
          <p:cNvPr id="714" name="Google Shape;714;g33533fe8fa9_0_149"/>
          <p:cNvSpPr/>
          <p:nvPr/>
        </p:nvSpPr>
        <p:spPr>
          <a:xfrm>
            <a:off x="7164116" y="304623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15.6</a:t>
            </a:r>
            <a:r>
              <a:rPr lang="nl-BE" sz="2000">
                <a:solidFill>
                  <a:schemeClr val="lt1"/>
                </a:solidFill>
                <a:latin typeface="Calibri"/>
                <a:ea typeface="Calibri"/>
                <a:cs typeface="Calibri"/>
                <a:sym typeface="Calibri"/>
              </a:rPr>
              <a:t>%</a:t>
            </a:r>
            <a:endParaRPr/>
          </a:p>
        </p:txBody>
      </p:sp>
      <p:sp>
        <p:nvSpPr>
          <p:cNvPr id="715" name="Google Shape;715;g33533fe8fa9_0_149"/>
          <p:cNvSpPr/>
          <p:nvPr/>
        </p:nvSpPr>
        <p:spPr>
          <a:xfrm>
            <a:off x="5586972" y="304623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56.2%</a:t>
            </a:r>
            <a:endParaRPr/>
          </a:p>
        </p:txBody>
      </p:sp>
      <p:sp>
        <p:nvSpPr>
          <p:cNvPr id="716" name="Google Shape;716;g33533fe8fa9_0_149"/>
          <p:cNvSpPr/>
          <p:nvPr/>
        </p:nvSpPr>
        <p:spPr>
          <a:xfrm>
            <a:off x="4009827" y="390348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10.3</a:t>
            </a:r>
            <a:r>
              <a:rPr lang="nl-BE" sz="2000">
                <a:solidFill>
                  <a:schemeClr val="lt1"/>
                </a:solidFill>
                <a:latin typeface="Calibri"/>
                <a:ea typeface="Calibri"/>
                <a:cs typeface="Calibri"/>
                <a:sym typeface="Calibri"/>
              </a:rPr>
              <a:t>%</a:t>
            </a:r>
            <a:endParaRPr/>
          </a:p>
        </p:txBody>
      </p:sp>
      <p:sp>
        <p:nvSpPr>
          <p:cNvPr id="717" name="Google Shape;717;g33533fe8fa9_0_149"/>
          <p:cNvSpPr/>
          <p:nvPr/>
        </p:nvSpPr>
        <p:spPr>
          <a:xfrm>
            <a:off x="7164116" y="390348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13.0</a:t>
            </a:r>
            <a:r>
              <a:rPr lang="nl-BE" sz="2000">
                <a:solidFill>
                  <a:schemeClr val="lt1"/>
                </a:solidFill>
                <a:latin typeface="Calibri"/>
                <a:ea typeface="Calibri"/>
                <a:cs typeface="Calibri"/>
                <a:sym typeface="Calibri"/>
              </a:rPr>
              <a:t>%</a:t>
            </a:r>
            <a:endParaRPr/>
          </a:p>
        </p:txBody>
      </p:sp>
      <p:sp>
        <p:nvSpPr>
          <p:cNvPr id="718" name="Google Shape;718;g33533fe8fa9_0_149"/>
          <p:cNvSpPr/>
          <p:nvPr/>
        </p:nvSpPr>
        <p:spPr>
          <a:xfrm>
            <a:off x="5586972" y="390348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32.9</a:t>
            </a:r>
            <a:r>
              <a:rPr lang="nl-BE" sz="2000">
                <a:solidFill>
                  <a:schemeClr val="lt1"/>
                </a:solidFill>
                <a:latin typeface="Calibri"/>
                <a:ea typeface="Calibri"/>
                <a:cs typeface="Calibri"/>
                <a:sym typeface="Calibri"/>
              </a:rPr>
              <a:t>%</a:t>
            </a:r>
            <a:endParaRPr/>
          </a:p>
        </p:txBody>
      </p:sp>
      <p:cxnSp>
        <p:nvCxnSpPr>
          <p:cNvPr id="719" name="Google Shape;719;g33533fe8fa9_0_149"/>
          <p:cNvCxnSpPr>
            <a:stCxn id="715" idx="2"/>
            <a:endCxn id="716" idx="0"/>
          </p:cNvCxnSpPr>
          <p:nvPr/>
        </p:nvCxnSpPr>
        <p:spPr>
          <a:xfrm flipH="1">
            <a:off x="45138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0" name="Google Shape;720;g33533fe8fa9_0_149"/>
          <p:cNvCxnSpPr>
            <a:stCxn id="715" idx="2"/>
            <a:endCxn id="717" idx="0"/>
          </p:cNvCxnSpPr>
          <p:nvPr/>
        </p:nvCxnSpPr>
        <p:spPr>
          <a:xfrm>
            <a:off x="60909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1" name="Google Shape;721;g33533fe8fa9_0_149"/>
          <p:cNvCxnSpPr>
            <a:stCxn id="715" idx="2"/>
            <a:endCxn id="718" idx="0"/>
          </p:cNvCxnSpPr>
          <p:nvPr/>
        </p:nvCxnSpPr>
        <p:spPr>
          <a:xfrm>
            <a:off x="6090972" y="347823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22" name="Google Shape;722;g33533fe8fa9_0_149"/>
          <p:cNvSpPr txBox="1"/>
          <p:nvPr/>
        </p:nvSpPr>
        <p:spPr>
          <a:xfrm>
            <a:off x="387625" y="38915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 </a:t>
            </a:r>
            <a:endParaRPr/>
          </a:p>
        </p:txBody>
      </p:sp>
      <p:sp>
        <p:nvSpPr>
          <p:cNvPr id="723" name="Google Shape;723;g33533fe8fa9_0_149"/>
          <p:cNvSpPr txBox="1"/>
          <p:nvPr/>
        </p:nvSpPr>
        <p:spPr>
          <a:xfrm>
            <a:off x="387633" y="2232954"/>
            <a:ext cx="1396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Prioritized </a:t>
            </a:r>
            <a:endParaRPr/>
          </a:p>
          <a:p>
            <a:pPr indent="0" lvl="0" marL="0" marR="0" rtl="0" algn="l">
              <a:spcBef>
                <a:spcPts val="0"/>
              </a:spcBef>
              <a:spcAft>
                <a:spcPts val="0"/>
              </a:spcAft>
              <a:buNone/>
            </a:pPr>
            <a:r>
              <a:rPr lang="nl-BE" sz="2000">
                <a:solidFill>
                  <a:schemeClr val="dk1"/>
                </a:solidFill>
                <a:latin typeface="Arial"/>
                <a:ea typeface="Arial"/>
                <a:cs typeface="Arial"/>
                <a:sym typeface="Arial"/>
              </a:rPr>
              <a:t>outcomes</a:t>
            </a:r>
            <a:endParaRPr/>
          </a:p>
        </p:txBody>
      </p:sp>
      <p:sp>
        <p:nvSpPr>
          <p:cNvPr id="724" name="Google Shape;724;g33533fe8fa9_0_149"/>
          <p:cNvSpPr/>
          <p:nvPr/>
        </p:nvSpPr>
        <p:spPr>
          <a:xfrm>
            <a:off x="4019987" y="474676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a:t>
            </a:r>
            <a:r>
              <a:rPr lang="nl-BE" sz="2000">
                <a:solidFill>
                  <a:schemeClr val="lt1"/>
                </a:solidFill>
                <a:latin typeface="Calibri"/>
                <a:ea typeface="Calibri"/>
                <a:cs typeface="Calibri"/>
                <a:sym typeface="Calibri"/>
              </a:rPr>
              <a:t>%</a:t>
            </a:r>
            <a:endParaRPr/>
          </a:p>
        </p:txBody>
      </p:sp>
      <p:sp>
        <p:nvSpPr>
          <p:cNvPr id="725" name="Google Shape;725;g33533fe8fa9_0_149"/>
          <p:cNvSpPr/>
          <p:nvPr/>
        </p:nvSpPr>
        <p:spPr>
          <a:xfrm>
            <a:off x="7174276" y="474676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5.0</a:t>
            </a:r>
            <a:r>
              <a:rPr lang="nl-BE" sz="2000">
                <a:solidFill>
                  <a:schemeClr val="lt1"/>
                </a:solidFill>
                <a:latin typeface="Calibri"/>
                <a:ea typeface="Calibri"/>
                <a:cs typeface="Calibri"/>
                <a:sym typeface="Calibri"/>
              </a:rPr>
              <a:t>%</a:t>
            </a:r>
            <a:endParaRPr/>
          </a:p>
        </p:txBody>
      </p:sp>
      <p:sp>
        <p:nvSpPr>
          <p:cNvPr id="726" name="Google Shape;726;g33533fe8fa9_0_149"/>
          <p:cNvSpPr/>
          <p:nvPr/>
        </p:nvSpPr>
        <p:spPr>
          <a:xfrm>
            <a:off x="5597132" y="474676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22.8</a:t>
            </a:r>
            <a:r>
              <a:rPr lang="nl-BE" sz="2000">
                <a:solidFill>
                  <a:schemeClr val="lt1"/>
                </a:solidFill>
                <a:latin typeface="Calibri"/>
                <a:ea typeface="Calibri"/>
                <a:cs typeface="Calibri"/>
                <a:sym typeface="Calibri"/>
              </a:rPr>
              <a:t>%</a:t>
            </a:r>
            <a:endParaRPr/>
          </a:p>
        </p:txBody>
      </p:sp>
      <p:cxnSp>
        <p:nvCxnSpPr>
          <p:cNvPr id="727" name="Google Shape;727;g33533fe8fa9_0_149"/>
          <p:cNvCxnSpPr>
            <a:endCxn id="724" idx="0"/>
          </p:cNvCxnSpPr>
          <p:nvPr/>
        </p:nvCxnSpPr>
        <p:spPr>
          <a:xfrm flipH="1">
            <a:off x="4523987" y="432136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8" name="Google Shape;728;g33533fe8fa9_0_149"/>
          <p:cNvCxnSpPr>
            <a:endCxn id="725" idx="0"/>
          </p:cNvCxnSpPr>
          <p:nvPr/>
        </p:nvCxnSpPr>
        <p:spPr>
          <a:xfrm>
            <a:off x="6101176" y="432136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9" name="Google Shape;729;g33533fe8fa9_0_149"/>
          <p:cNvCxnSpPr>
            <a:endCxn id="726" idx="0"/>
          </p:cNvCxnSpPr>
          <p:nvPr/>
        </p:nvCxnSpPr>
        <p:spPr>
          <a:xfrm>
            <a:off x="6101132" y="432136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30" name="Google Shape;730;g33533fe8fa9_0_149"/>
          <p:cNvSpPr txBox="1"/>
          <p:nvPr/>
        </p:nvSpPr>
        <p:spPr>
          <a:xfrm>
            <a:off x="387633" y="4751844"/>
            <a:ext cx="1765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a:t>
            </a:r>
            <a:endParaRPr/>
          </a:p>
        </p:txBody>
      </p:sp>
      <p:sp>
        <p:nvSpPr>
          <p:cNvPr id="731" name="Google Shape;731;g33533fe8fa9_0_149"/>
          <p:cNvSpPr/>
          <p:nvPr/>
        </p:nvSpPr>
        <p:spPr>
          <a:xfrm>
            <a:off x="4030147" y="560020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a:t>
            </a:r>
            <a:r>
              <a:rPr lang="nl-BE" sz="2000">
                <a:solidFill>
                  <a:schemeClr val="lt1"/>
                </a:solidFill>
                <a:latin typeface="Calibri"/>
                <a:ea typeface="Calibri"/>
                <a:cs typeface="Calibri"/>
                <a:sym typeface="Calibri"/>
              </a:rPr>
              <a:t>.7%</a:t>
            </a:r>
            <a:endParaRPr/>
          </a:p>
        </p:txBody>
      </p:sp>
      <p:sp>
        <p:nvSpPr>
          <p:cNvPr id="732" name="Google Shape;732;g33533fe8fa9_0_149"/>
          <p:cNvSpPr/>
          <p:nvPr/>
        </p:nvSpPr>
        <p:spPr>
          <a:xfrm>
            <a:off x="7184436" y="560020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4.7</a:t>
            </a:r>
            <a:r>
              <a:rPr lang="nl-BE" sz="2000">
                <a:solidFill>
                  <a:schemeClr val="lt1"/>
                </a:solidFill>
                <a:latin typeface="Calibri"/>
                <a:ea typeface="Calibri"/>
                <a:cs typeface="Calibri"/>
                <a:sym typeface="Calibri"/>
              </a:rPr>
              <a:t>%</a:t>
            </a:r>
            <a:endParaRPr/>
          </a:p>
        </p:txBody>
      </p:sp>
      <p:sp>
        <p:nvSpPr>
          <p:cNvPr id="733" name="Google Shape;733;g33533fe8fa9_0_149"/>
          <p:cNvSpPr/>
          <p:nvPr/>
        </p:nvSpPr>
        <p:spPr>
          <a:xfrm>
            <a:off x="5607292" y="560020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12.3</a:t>
            </a:r>
            <a:r>
              <a:rPr lang="nl-BE" sz="2000">
                <a:solidFill>
                  <a:schemeClr val="lt1"/>
                </a:solidFill>
                <a:latin typeface="Calibri"/>
                <a:ea typeface="Calibri"/>
                <a:cs typeface="Calibri"/>
                <a:sym typeface="Calibri"/>
              </a:rPr>
              <a:t>%</a:t>
            </a:r>
            <a:endParaRPr/>
          </a:p>
        </p:txBody>
      </p:sp>
      <p:cxnSp>
        <p:nvCxnSpPr>
          <p:cNvPr id="734" name="Google Shape;734;g33533fe8fa9_0_149"/>
          <p:cNvCxnSpPr>
            <a:endCxn id="731" idx="0"/>
          </p:cNvCxnSpPr>
          <p:nvPr/>
        </p:nvCxnSpPr>
        <p:spPr>
          <a:xfrm flipH="1">
            <a:off x="4534147" y="517480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5" name="Google Shape;735;g33533fe8fa9_0_149"/>
          <p:cNvCxnSpPr>
            <a:endCxn id="732" idx="0"/>
          </p:cNvCxnSpPr>
          <p:nvPr/>
        </p:nvCxnSpPr>
        <p:spPr>
          <a:xfrm>
            <a:off x="6111336" y="517480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6" name="Google Shape;736;g33533fe8fa9_0_149"/>
          <p:cNvCxnSpPr>
            <a:endCxn id="733" idx="0"/>
          </p:cNvCxnSpPr>
          <p:nvPr/>
        </p:nvCxnSpPr>
        <p:spPr>
          <a:xfrm>
            <a:off x="6111292" y="517480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37" name="Google Shape;737;g33533fe8fa9_0_149"/>
          <p:cNvSpPr txBox="1"/>
          <p:nvPr/>
        </p:nvSpPr>
        <p:spPr>
          <a:xfrm>
            <a:off x="387633" y="5605284"/>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a:t>
            </a:r>
            <a:endParaRPr/>
          </a:p>
        </p:txBody>
      </p:sp>
      <p:sp>
        <p:nvSpPr>
          <p:cNvPr id="738" name="Google Shape;738;g33533fe8fa9_0_149"/>
          <p:cNvSpPr txBox="1"/>
          <p:nvPr/>
        </p:nvSpPr>
        <p:spPr>
          <a:xfrm>
            <a:off x="2152825" y="3059700"/>
            <a:ext cx="15114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2000">
                <a:solidFill>
                  <a:schemeClr val="dk1"/>
                </a:solidFill>
              </a:rPr>
              <a:t>Longer by </a:t>
            </a:r>
            <a:br>
              <a:rPr lang="nl-BE" sz="2000">
                <a:solidFill>
                  <a:schemeClr val="dk1"/>
                </a:solidFill>
              </a:rPr>
            </a:br>
            <a:r>
              <a:rPr lang="nl-BE" sz="2000">
                <a:solidFill>
                  <a:schemeClr val="dk1"/>
                </a:solidFill>
              </a:rPr>
              <a:t>≥ 6 months</a:t>
            </a:r>
            <a:endParaRPr/>
          </a:p>
        </p:txBody>
      </p:sp>
      <p:sp>
        <p:nvSpPr>
          <p:cNvPr id="739" name="Google Shape;739;g33533fe8fa9_0_149"/>
          <p:cNvSpPr txBox="1"/>
          <p:nvPr/>
        </p:nvSpPr>
        <p:spPr>
          <a:xfrm>
            <a:off x="2196497" y="3824499"/>
            <a:ext cx="1329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 by 2 grades </a:t>
            </a:r>
            <a:endParaRPr/>
          </a:p>
        </p:txBody>
      </p:sp>
      <p:sp>
        <p:nvSpPr>
          <p:cNvPr id="740" name="Google Shape;740;g33533fe8fa9_0_149"/>
          <p:cNvSpPr txBox="1"/>
          <p:nvPr/>
        </p:nvSpPr>
        <p:spPr>
          <a:xfrm>
            <a:off x="2344907" y="2224470"/>
            <a:ext cx="1326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Favorable</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nl-BE" sz="2000">
                <a:solidFill>
                  <a:schemeClr val="dk1"/>
                </a:solidFill>
                <a:latin typeface="Arial"/>
                <a:ea typeface="Arial"/>
                <a:cs typeface="Arial"/>
                <a:sym typeface="Arial"/>
              </a:rPr>
              <a:t>pairs</a:t>
            </a:r>
            <a:endParaRPr/>
          </a:p>
        </p:txBody>
      </p:sp>
      <p:sp>
        <p:nvSpPr>
          <p:cNvPr id="741" name="Google Shape;741;g33533fe8fa9_0_149"/>
          <p:cNvSpPr txBox="1"/>
          <p:nvPr/>
        </p:nvSpPr>
        <p:spPr>
          <a:xfrm>
            <a:off x="2163797" y="4619022"/>
            <a:ext cx="139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Longer by </a:t>
            </a:r>
            <a:br>
              <a:rPr lang="nl-BE" sz="2000">
                <a:solidFill>
                  <a:schemeClr val="dk1"/>
                </a:solidFill>
                <a:latin typeface="Arial"/>
                <a:ea typeface="Arial"/>
                <a:cs typeface="Arial"/>
                <a:sym typeface="Arial"/>
              </a:rPr>
            </a:br>
            <a:r>
              <a:rPr lang="nl-BE" sz="2000">
                <a:solidFill>
                  <a:schemeClr val="dk1"/>
                </a:solidFill>
                <a:latin typeface="Arial"/>
                <a:ea typeface="Arial"/>
                <a:cs typeface="Arial"/>
                <a:sym typeface="Arial"/>
              </a:rPr>
              <a:t>≥ 1 </a:t>
            </a:r>
            <a:r>
              <a:rPr lang="nl-BE" sz="2000">
                <a:solidFill>
                  <a:schemeClr val="dk1"/>
                </a:solidFill>
              </a:rPr>
              <a:t>month</a:t>
            </a:r>
            <a:endParaRPr/>
          </a:p>
        </p:txBody>
      </p:sp>
      <p:sp>
        <p:nvSpPr>
          <p:cNvPr id="742" name="Google Shape;742;g33533fe8fa9_0_149"/>
          <p:cNvSpPr txBox="1"/>
          <p:nvPr/>
        </p:nvSpPr>
        <p:spPr>
          <a:xfrm>
            <a:off x="2196497" y="5600194"/>
            <a:ext cx="1199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a:t>
            </a:r>
            <a:endParaRPr/>
          </a:p>
        </p:txBody>
      </p:sp>
      <p:sp>
        <p:nvSpPr>
          <p:cNvPr id="743" name="Google Shape;743;g33533fe8fa9_0_149"/>
          <p:cNvSpPr txBox="1"/>
          <p:nvPr/>
        </p:nvSpPr>
        <p:spPr>
          <a:xfrm>
            <a:off x="8263000" y="2561550"/>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Contribution</a:t>
            </a:r>
            <a:endParaRPr sz="2000">
              <a:solidFill>
                <a:schemeClr val="dk1"/>
              </a:solidFill>
              <a:latin typeface="Arial"/>
              <a:ea typeface="Arial"/>
              <a:cs typeface="Arial"/>
              <a:sym typeface="Arial"/>
            </a:endParaRPr>
          </a:p>
        </p:txBody>
      </p:sp>
      <p:sp>
        <p:nvSpPr>
          <p:cNvPr id="744" name="Google Shape;744;g33533fe8fa9_0_149"/>
          <p:cNvSpPr txBox="1"/>
          <p:nvPr/>
        </p:nvSpPr>
        <p:spPr>
          <a:xfrm>
            <a:off x="8593300" y="30686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12.7</a:t>
            </a:r>
            <a:r>
              <a:rPr lang="nl-BE" sz="2000">
                <a:solidFill>
                  <a:schemeClr val="dk1"/>
                </a:solidFill>
                <a:latin typeface="Arial"/>
                <a:ea typeface="Arial"/>
                <a:cs typeface="Arial"/>
                <a:sym typeface="Arial"/>
              </a:rPr>
              <a:t>%</a:t>
            </a:r>
            <a:endParaRPr/>
          </a:p>
        </p:txBody>
      </p:sp>
      <p:sp>
        <p:nvSpPr>
          <p:cNvPr id="745" name="Google Shape;745;g33533fe8fa9_0_149"/>
          <p:cNvSpPr txBox="1"/>
          <p:nvPr/>
        </p:nvSpPr>
        <p:spPr>
          <a:xfrm>
            <a:off x="8500000" y="391252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2.7</a:t>
            </a:r>
            <a:r>
              <a:rPr lang="nl-BE" sz="2000">
                <a:solidFill>
                  <a:schemeClr val="dk1"/>
                </a:solidFill>
                <a:latin typeface="Arial"/>
                <a:ea typeface="Arial"/>
                <a:cs typeface="Arial"/>
                <a:sym typeface="Arial"/>
              </a:rPr>
              <a:t>%</a:t>
            </a:r>
            <a:endParaRPr/>
          </a:p>
        </p:txBody>
      </p:sp>
      <p:sp>
        <p:nvSpPr>
          <p:cNvPr id="746" name="Google Shape;746;g33533fe8fa9_0_149"/>
          <p:cNvSpPr txBox="1"/>
          <p:nvPr/>
        </p:nvSpPr>
        <p:spPr>
          <a:xfrm>
            <a:off x="8593300" y="47564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0.1</a:t>
            </a:r>
            <a:r>
              <a:rPr lang="nl-BE" sz="2000">
                <a:solidFill>
                  <a:schemeClr val="dk1"/>
                </a:solidFill>
                <a:latin typeface="Arial"/>
                <a:ea typeface="Arial"/>
                <a:cs typeface="Arial"/>
                <a:sym typeface="Arial"/>
              </a:rPr>
              <a:t>%</a:t>
            </a:r>
            <a:endParaRPr/>
          </a:p>
        </p:txBody>
      </p:sp>
      <p:sp>
        <p:nvSpPr>
          <p:cNvPr id="747" name="Google Shape;747;g33533fe8fa9_0_149"/>
          <p:cNvSpPr txBox="1"/>
          <p:nvPr/>
        </p:nvSpPr>
        <p:spPr>
          <a:xfrm>
            <a:off x="8593297" y="5600200"/>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1.0</a:t>
            </a:r>
            <a:r>
              <a:rPr lang="nl-BE" sz="2000">
                <a:solidFill>
                  <a:schemeClr val="dk1"/>
                </a:solidFill>
                <a:latin typeface="Arial"/>
                <a:ea typeface="Arial"/>
                <a:cs typeface="Arial"/>
                <a:sym typeface="Arial"/>
              </a:rPr>
              <a:t>%</a:t>
            </a:r>
            <a:endParaRPr/>
          </a:p>
        </p:txBody>
      </p:sp>
      <p:sp>
        <p:nvSpPr>
          <p:cNvPr id="748" name="Google Shape;748;g33533fe8fa9_0_149"/>
          <p:cNvSpPr txBox="1"/>
          <p:nvPr/>
        </p:nvSpPr>
        <p:spPr>
          <a:xfrm>
            <a:off x="10375052" y="2603834"/>
            <a:ext cx="699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NTB</a:t>
            </a:r>
            <a:endParaRPr/>
          </a:p>
        </p:txBody>
      </p:sp>
      <p:sp>
        <p:nvSpPr>
          <p:cNvPr id="749" name="Google Shape;749;g33533fe8fa9_0_149"/>
          <p:cNvSpPr txBox="1"/>
          <p:nvPr/>
        </p:nvSpPr>
        <p:spPr>
          <a:xfrm>
            <a:off x="9629625" y="30788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2.7</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00</a:t>
            </a:r>
            <a:r>
              <a:rPr lang="nl-BE" sz="2000">
                <a:solidFill>
                  <a:schemeClr val="dk1"/>
                </a:solidFill>
                <a:latin typeface="Arial"/>
                <a:ea typeface="Arial"/>
                <a:cs typeface="Arial"/>
                <a:sym typeface="Arial"/>
              </a:rPr>
              <a:t>4)</a:t>
            </a:r>
            <a:endParaRPr/>
          </a:p>
        </p:txBody>
      </p:sp>
      <p:sp>
        <p:nvSpPr>
          <p:cNvPr id="750" name="Google Shape;750;g33533fe8fa9_0_149"/>
          <p:cNvSpPr txBox="1"/>
          <p:nvPr/>
        </p:nvSpPr>
        <p:spPr>
          <a:xfrm>
            <a:off x="9629625" y="39226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0.0</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rPr>
              <a:t>=</a:t>
            </a:r>
            <a:r>
              <a:rPr lang="nl-BE" sz="2000">
                <a:solidFill>
                  <a:schemeClr val="dk1"/>
                </a:solidFill>
                <a:latin typeface="Arial"/>
                <a:ea typeface="Arial"/>
                <a:cs typeface="Arial"/>
                <a:sym typeface="Arial"/>
              </a:rPr>
              <a:t>0.0</a:t>
            </a:r>
            <a:r>
              <a:rPr lang="nl-BE" sz="2000">
                <a:solidFill>
                  <a:schemeClr val="dk1"/>
                </a:solidFill>
              </a:rPr>
              <a:t>12</a:t>
            </a:r>
            <a:r>
              <a:rPr lang="nl-BE" sz="2000">
                <a:solidFill>
                  <a:schemeClr val="dk1"/>
                </a:solidFill>
                <a:latin typeface="Arial"/>
                <a:ea typeface="Arial"/>
                <a:cs typeface="Arial"/>
                <a:sym typeface="Arial"/>
              </a:rPr>
              <a:t>)</a:t>
            </a:r>
            <a:endParaRPr/>
          </a:p>
        </p:txBody>
      </p:sp>
      <p:sp>
        <p:nvSpPr>
          <p:cNvPr id="751" name="Google Shape;751;g33533fe8fa9_0_149"/>
          <p:cNvSpPr txBox="1"/>
          <p:nvPr/>
        </p:nvSpPr>
        <p:spPr>
          <a:xfrm>
            <a:off x="9629625" y="4766625"/>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a:t>
            </a:r>
            <a:r>
              <a:rPr lang="nl-BE" sz="2000">
                <a:solidFill>
                  <a:schemeClr val="dk1"/>
                </a:solidFill>
              </a:rPr>
              <a:t>.1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15</a:t>
            </a:r>
            <a:r>
              <a:rPr lang="nl-BE" sz="2000">
                <a:solidFill>
                  <a:schemeClr val="dk1"/>
                </a:solidFill>
                <a:latin typeface="Arial"/>
                <a:ea typeface="Arial"/>
                <a:cs typeface="Arial"/>
                <a:sym typeface="Arial"/>
              </a:rPr>
              <a:t>)</a:t>
            </a:r>
            <a:endParaRPr/>
          </a:p>
        </p:txBody>
      </p:sp>
      <p:sp>
        <p:nvSpPr>
          <p:cNvPr id="752" name="Google Shape;752;g33533fe8fa9_0_149"/>
          <p:cNvSpPr txBox="1"/>
          <p:nvPr/>
        </p:nvSpPr>
        <p:spPr>
          <a:xfrm>
            <a:off x="9629625" y="56103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1.1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10)</a:t>
            </a:r>
            <a:endParaRPr/>
          </a:p>
        </p:txBody>
      </p:sp>
      <p:sp>
        <p:nvSpPr>
          <p:cNvPr id="753" name="Google Shape;753;g33533fe8fa9_0_149"/>
          <p:cNvSpPr txBox="1"/>
          <p:nvPr/>
        </p:nvSpPr>
        <p:spPr>
          <a:xfrm>
            <a:off x="396988" y="6273577"/>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Overall</a:t>
            </a:r>
            <a:endParaRPr/>
          </a:p>
        </p:txBody>
      </p:sp>
      <p:sp>
        <p:nvSpPr>
          <p:cNvPr id="754" name="Google Shape;754;g33533fe8fa9_0_149"/>
          <p:cNvSpPr/>
          <p:nvPr/>
        </p:nvSpPr>
        <p:spPr>
          <a:xfrm>
            <a:off x="3999667" y="6299320"/>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51.0%</a:t>
            </a:r>
            <a:endParaRPr/>
          </a:p>
        </p:txBody>
      </p:sp>
      <p:sp>
        <p:nvSpPr>
          <p:cNvPr id="755" name="Google Shape;755;g33533fe8fa9_0_149"/>
          <p:cNvSpPr/>
          <p:nvPr/>
        </p:nvSpPr>
        <p:spPr>
          <a:xfrm>
            <a:off x="7153956" y="6299317"/>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36.6%</a:t>
            </a:r>
            <a:endParaRPr/>
          </a:p>
        </p:txBody>
      </p:sp>
      <p:pic>
        <p:nvPicPr>
          <p:cNvPr id="756" name="Google Shape;756;g33533fe8fa9_0_149"/>
          <p:cNvPicPr preferRelativeResize="0"/>
          <p:nvPr/>
        </p:nvPicPr>
        <p:blipFill>
          <a:blip r:embed="rId3">
            <a:alphaModFix/>
          </a:blip>
          <a:stretch>
            <a:fillRect/>
          </a:stretch>
        </p:blipFill>
        <p:spPr>
          <a:xfrm>
            <a:off x="478575" y="1244275"/>
            <a:ext cx="7391400" cy="533400"/>
          </a:xfrm>
          <a:prstGeom prst="rect">
            <a:avLst/>
          </a:prstGeom>
          <a:noFill/>
          <a:ln>
            <a:noFill/>
          </a:ln>
        </p:spPr>
      </p:pic>
      <p:sp>
        <p:nvSpPr>
          <p:cNvPr id="757" name="Google Shape;757;g33533fe8fa9_0_149"/>
          <p:cNvSpPr txBox="1"/>
          <p:nvPr/>
        </p:nvSpPr>
        <p:spPr>
          <a:xfrm>
            <a:off x="8161950" y="1179475"/>
            <a:ext cx="3340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(simplified output)</a:t>
            </a:r>
            <a:endParaRPr sz="2800">
              <a:solidFill>
                <a:schemeClr val="dk1"/>
              </a:solidFill>
              <a:latin typeface="Calibri"/>
              <a:ea typeface="Calibri"/>
              <a:cs typeface="Calibri"/>
              <a:sym typeface="Calibri"/>
            </a:endParaRPr>
          </a:p>
        </p:txBody>
      </p:sp>
      <p:sp>
        <p:nvSpPr>
          <p:cNvPr id="758" name="Google Shape;758;g33533fe8fa9_0_1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3533fe8fa9_0_201"/>
          <p:cNvSpPr txBox="1"/>
          <p:nvPr>
            <p:ph type="title"/>
          </p:nvPr>
        </p:nvSpPr>
        <p:spPr>
          <a:xfrm>
            <a:off x="838200" y="1238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GPC analysis of multivariate outcome</a:t>
            </a:r>
            <a:endParaRPr/>
          </a:p>
        </p:txBody>
      </p:sp>
      <p:sp>
        <p:nvSpPr>
          <p:cNvPr id="764" name="Google Shape;764;g33533fe8fa9_0_201"/>
          <p:cNvSpPr txBox="1"/>
          <p:nvPr/>
        </p:nvSpPr>
        <p:spPr>
          <a:xfrm>
            <a:off x="457450" y="1459825"/>
            <a:ext cx="11211900" cy="45870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11.1% = (28</a:t>
            </a:r>
            <a:r>
              <a:rPr lang="nl-BE" sz="2800">
                <a:solidFill>
                  <a:schemeClr val="dk1"/>
                </a:solidFill>
                <a:latin typeface="Calibri"/>
                <a:ea typeface="Calibri"/>
                <a:cs typeface="Calibri"/>
                <a:sym typeface="Calibri"/>
              </a:rPr>
              <a:t>.2% - 15.6%) + (</a:t>
            </a:r>
            <a:r>
              <a:rPr lang="nl-BE" sz="2800">
                <a:solidFill>
                  <a:schemeClr val="dk1"/>
                </a:solidFill>
                <a:latin typeface="Calibri"/>
                <a:ea typeface="Calibri"/>
                <a:cs typeface="Calibri"/>
                <a:sym typeface="Calibri"/>
              </a:rPr>
              <a:t>10.3% - 13.0%</a:t>
            </a:r>
            <a:r>
              <a:rPr lang="nl-BE" sz="2800">
                <a:solidFill>
                  <a:schemeClr val="dk1"/>
                </a:solidFill>
                <a:latin typeface="Calibri"/>
                <a:ea typeface="Calibri"/>
                <a:cs typeface="Calibri"/>
                <a:sym typeface="Calibri"/>
              </a:rPr>
              <a:t>) + (5</a:t>
            </a:r>
            <a:r>
              <a:rPr lang="nl-BE" sz="2800">
                <a:solidFill>
                  <a:schemeClr val="dk1"/>
                </a:solidFill>
                <a:latin typeface="Calibri"/>
                <a:ea typeface="Calibri"/>
                <a:cs typeface="Calibri"/>
                <a:sym typeface="Calibri"/>
              </a:rPr>
              <a:t>.1% - 5.0%</a:t>
            </a:r>
            <a:r>
              <a:rPr lang="nl-BE" sz="2800">
                <a:solidFill>
                  <a:schemeClr val="dk1"/>
                </a:solidFill>
                <a:latin typeface="Calibri"/>
                <a:ea typeface="Calibri"/>
                <a:cs typeface="Calibri"/>
                <a:sym typeface="Calibri"/>
              </a:rPr>
              <a:t>) + (</a:t>
            </a:r>
            <a:r>
              <a:rPr lang="nl-BE" sz="2800">
                <a:solidFill>
                  <a:schemeClr val="dk1"/>
                </a:solidFill>
                <a:latin typeface="Calibri"/>
                <a:ea typeface="Calibri"/>
                <a:cs typeface="Calibri"/>
                <a:sym typeface="Calibri"/>
              </a:rPr>
              <a:t>5.7% - 4.7%</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 = NTB</a:t>
            </a:r>
            <a:r>
              <a:rPr baseline="-25000" lang="nl-BE" sz="2800">
                <a:solidFill>
                  <a:schemeClr val="dk1"/>
                </a:solidFill>
                <a:latin typeface="Calibri"/>
                <a:ea typeface="Calibri"/>
                <a:cs typeface="Calibri"/>
                <a:sym typeface="Calibri"/>
              </a:rPr>
              <a:t>1</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406400" lvl="0" marL="914400" marR="0" rtl="0" algn="l">
              <a:spcBef>
                <a:spcPts val="120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additive c</a:t>
            </a:r>
            <a:r>
              <a:rPr b="0" i="0" lang="nl-BE" sz="2800" u="none" cap="none" strike="noStrike">
                <a:solidFill>
                  <a:schemeClr val="dk1"/>
                </a:solidFill>
                <a:latin typeface="Calibri"/>
                <a:ea typeface="Calibri"/>
                <a:cs typeface="Calibri"/>
                <a:sym typeface="Calibri"/>
              </a:rPr>
              <a:t>ontributions of outcomes: facilitates interpretation</a:t>
            </a:r>
            <a:endParaRPr b="0" i="0" sz="2800" u="none" cap="none" strike="noStrike">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do not reflect marginal effects</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rPr lang="nl-BE" sz="2800">
                <a:solidFill>
                  <a:schemeClr val="dk1"/>
                </a:solidFill>
                <a:latin typeface="Calibri"/>
                <a:ea typeface="Calibri"/>
                <a:cs typeface="Calibri"/>
                <a:sym typeface="Calibri"/>
              </a:rPr>
              <a:t>            they depends on previous outcomes (probability of neutral pair)</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sz="2800">
              <a:solidFill>
                <a:schemeClr val="dk1"/>
              </a:solidFill>
              <a:latin typeface="Calibri"/>
              <a:ea typeface="Calibri"/>
              <a:cs typeface="Calibri"/>
              <a:sym typeface="Calibri"/>
            </a:endParaRPr>
          </a:p>
          <a:p>
            <a:pPr indent="-257175" lvl="0" marL="257175" marR="0" rtl="0" algn="l">
              <a:spcBef>
                <a:spcPts val="12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Win Ratio = 49.4% / 38.3% = 1.29 </a:t>
            </a:r>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no additive or multiplicative decomposition</a:t>
            </a:r>
            <a:endParaRPr sz="2800">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difficult to understand the contribution of each outcome</a:t>
            </a:r>
            <a:endParaRPr sz="2800">
              <a:solidFill>
                <a:schemeClr val="dk1"/>
              </a:solidFill>
              <a:latin typeface="Calibri"/>
              <a:ea typeface="Calibri"/>
              <a:cs typeface="Calibri"/>
              <a:sym typeface="Calibri"/>
            </a:endParaRPr>
          </a:p>
        </p:txBody>
      </p:sp>
      <p:pic>
        <p:nvPicPr>
          <p:cNvPr id="765" name="Google Shape;765;g33533fe8fa9_0_201"/>
          <p:cNvPicPr preferRelativeResize="0"/>
          <p:nvPr/>
        </p:nvPicPr>
        <p:blipFill>
          <a:blip r:embed="rId3">
            <a:alphaModFix/>
          </a:blip>
          <a:stretch>
            <a:fillRect/>
          </a:stretch>
        </p:blipFill>
        <p:spPr>
          <a:xfrm>
            <a:off x="956950" y="2965275"/>
            <a:ext cx="489600" cy="460775"/>
          </a:xfrm>
          <a:prstGeom prst="rect">
            <a:avLst/>
          </a:prstGeom>
          <a:noFill/>
          <a:ln>
            <a:noFill/>
          </a:ln>
        </p:spPr>
      </p:pic>
      <p:sp>
        <p:nvSpPr>
          <p:cNvPr id="766" name="Google Shape;766;g33533fe8fa9_0_2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33533fe8fa9_0_206"/>
          <p:cNvSpPr txBox="1"/>
          <p:nvPr>
            <p:ph type="title"/>
          </p:nvPr>
        </p:nvSpPr>
        <p:spPr>
          <a:xfrm>
            <a:off x="838200" y="-158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nl-BE"/>
              <a:t>Sensitivity analysis</a:t>
            </a:r>
            <a:endParaRPr/>
          </a:p>
        </p:txBody>
      </p:sp>
      <p:sp>
        <p:nvSpPr>
          <p:cNvPr id="773" name="Google Shape;773;g33533fe8fa9_0_206"/>
          <p:cNvSpPr txBox="1"/>
          <p:nvPr>
            <p:ph idx="1" type="body"/>
          </p:nvPr>
        </p:nvSpPr>
        <p:spPr>
          <a:xfrm>
            <a:off x="838200" y="13684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Sensitivity of the result to the choice of the threshold(s)</a:t>
            </a:r>
            <a:endParaRPr/>
          </a:p>
        </p:txBody>
      </p:sp>
      <p:pic>
        <p:nvPicPr>
          <p:cNvPr id="774" name="Google Shape;774;g33533fe8fa9_0_206"/>
          <p:cNvPicPr preferRelativeResize="0"/>
          <p:nvPr/>
        </p:nvPicPr>
        <p:blipFill>
          <a:blip r:embed="rId3">
            <a:alphaModFix/>
          </a:blip>
          <a:stretch>
            <a:fillRect/>
          </a:stretch>
        </p:blipFill>
        <p:spPr>
          <a:xfrm>
            <a:off x="838188" y="1954213"/>
            <a:ext cx="5476875" cy="1400175"/>
          </a:xfrm>
          <a:prstGeom prst="rect">
            <a:avLst/>
          </a:prstGeom>
          <a:noFill/>
          <a:ln>
            <a:noFill/>
          </a:ln>
        </p:spPr>
      </p:pic>
      <p:pic>
        <p:nvPicPr>
          <p:cNvPr id="775" name="Google Shape;775;g33533fe8fa9_0_206"/>
          <p:cNvPicPr preferRelativeResize="0"/>
          <p:nvPr/>
        </p:nvPicPr>
        <p:blipFill>
          <a:blip r:embed="rId4">
            <a:alphaModFix/>
          </a:blip>
          <a:stretch>
            <a:fillRect/>
          </a:stretch>
        </p:blipFill>
        <p:spPr>
          <a:xfrm>
            <a:off x="6503063" y="1878013"/>
            <a:ext cx="5476875" cy="1885950"/>
          </a:xfrm>
          <a:prstGeom prst="rect">
            <a:avLst/>
          </a:prstGeom>
          <a:noFill/>
          <a:ln>
            <a:noFill/>
          </a:ln>
        </p:spPr>
      </p:pic>
      <p:pic>
        <p:nvPicPr>
          <p:cNvPr id="776" name="Google Shape;776;g33533fe8fa9_0_206"/>
          <p:cNvPicPr preferRelativeResize="0"/>
          <p:nvPr/>
        </p:nvPicPr>
        <p:blipFill>
          <a:blip r:embed="rId5">
            <a:alphaModFix/>
          </a:blip>
          <a:stretch>
            <a:fillRect/>
          </a:stretch>
        </p:blipFill>
        <p:spPr>
          <a:xfrm>
            <a:off x="847713" y="4498863"/>
            <a:ext cx="5457825" cy="942975"/>
          </a:xfrm>
          <a:prstGeom prst="rect">
            <a:avLst/>
          </a:prstGeom>
          <a:noFill/>
          <a:ln>
            <a:noFill/>
          </a:ln>
        </p:spPr>
      </p:pic>
      <p:pic>
        <p:nvPicPr>
          <p:cNvPr id="777" name="Google Shape;777;g33533fe8fa9_0_206"/>
          <p:cNvPicPr preferRelativeResize="0"/>
          <p:nvPr/>
        </p:nvPicPr>
        <p:blipFill>
          <a:blip r:embed="rId6">
            <a:alphaModFix/>
          </a:blip>
          <a:stretch>
            <a:fillRect/>
          </a:stretch>
        </p:blipFill>
        <p:spPr>
          <a:xfrm>
            <a:off x="595495" y="5890638"/>
            <a:ext cx="589062" cy="554400"/>
          </a:xfrm>
          <a:prstGeom prst="rect">
            <a:avLst/>
          </a:prstGeom>
          <a:noFill/>
          <a:ln>
            <a:noFill/>
          </a:ln>
        </p:spPr>
      </p:pic>
      <p:sp>
        <p:nvSpPr>
          <p:cNvPr id="778" name="Google Shape;778;g33533fe8fa9_0_206"/>
          <p:cNvSpPr txBox="1"/>
          <p:nvPr/>
        </p:nvSpPr>
        <p:spPr>
          <a:xfrm>
            <a:off x="1259025" y="5778225"/>
            <a:ext cx="57957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100">
                <a:solidFill>
                  <a:schemeClr val="dk1"/>
                </a:solidFill>
                <a:latin typeface="Calibri"/>
                <a:ea typeface="Calibri"/>
                <a:cs typeface="Calibri"/>
                <a:sym typeface="Calibri"/>
              </a:rPr>
              <a:t>in other applications, the choice of the threshold can have substantial impact on the results</a:t>
            </a:r>
            <a:endParaRPr sz="2100">
              <a:solidFill>
                <a:schemeClr val="dk1"/>
              </a:solidFill>
              <a:latin typeface="Calibri"/>
              <a:ea typeface="Calibri"/>
              <a:cs typeface="Calibri"/>
              <a:sym typeface="Calibri"/>
            </a:endParaRPr>
          </a:p>
        </p:txBody>
      </p:sp>
      <p:sp>
        <p:nvSpPr>
          <p:cNvPr id="779" name="Google Shape;779;g33533fe8fa9_0_20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80" name="Google Shape;780;g33533fe8fa9_0_206"/>
          <p:cNvPicPr preferRelativeResize="0"/>
          <p:nvPr/>
        </p:nvPicPr>
        <p:blipFill>
          <a:blip r:embed="rId7">
            <a:alphaModFix/>
          </a:blip>
          <a:stretch>
            <a:fillRect/>
          </a:stretch>
        </p:blipFill>
        <p:spPr>
          <a:xfrm>
            <a:off x="6693845" y="3931025"/>
            <a:ext cx="5095335" cy="279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title"/>
          </p:nvPr>
        </p:nvSpPr>
        <p:spPr>
          <a:xfrm>
            <a:off x="831850" y="2470535"/>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Motivating examples</a:t>
            </a:r>
            <a:endParaRPr/>
          </a:p>
        </p:txBody>
      </p:sp>
      <p:sp>
        <p:nvSpPr>
          <p:cNvPr id="135" name="Google Shape;135;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3be1590239_0_1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nl-BE"/>
              <a:t>Sensitivity analysis</a:t>
            </a:r>
            <a:endParaRPr/>
          </a:p>
          <a:p>
            <a:pPr indent="0" lvl="0" marL="0" rtl="0" algn="l">
              <a:spcBef>
                <a:spcPts val="0"/>
              </a:spcBef>
              <a:spcAft>
                <a:spcPts val="0"/>
              </a:spcAft>
              <a:buNone/>
            </a:pPr>
            <a:r>
              <a:t/>
            </a:r>
            <a:endParaRPr/>
          </a:p>
        </p:txBody>
      </p:sp>
      <p:sp>
        <p:nvSpPr>
          <p:cNvPr id="787" name="Google Shape;787;g33be1590239_0_1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88" name="Google Shape;788;g33be1590239_0_152"/>
          <p:cNvPicPr preferRelativeResize="0"/>
          <p:nvPr/>
        </p:nvPicPr>
        <p:blipFill>
          <a:blip r:embed="rId3">
            <a:alphaModFix/>
          </a:blip>
          <a:stretch>
            <a:fillRect/>
          </a:stretch>
        </p:blipFill>
        <p:spPr>
          <a:xfrm>
            <a:off x="2179444" y="1448125"/>
            <a:ext cx="6708161" cy="472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3. EB rare disease trial revisited</a:t>
            </a:r>
            <a:endParaRPr/>
          </a:p>
        </p:txBody>
      </p:sp>
      <p:sp>
        <p:nvSpPr>
          <p:cNvPr id="795" name="Google Shape;795;p68"/>
          <p:cNvSpPr txBox="1"/>
          <p:nvPr>
            <p:ph idx="1" type="body"/>
          </p:nvPr>
        </p:nvSpPr>
        <p:spPr>
          <a:xfrm>
            <a:off x="838200" y="1473200"/>
            <a:ext cx="10825480" cy="52222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16 pediatric subjects treated with placebo and diacerin cream in a longitudinal cross-over trial (14 paired)</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Patient-centric analysis: blister count and change in QoL at week 4</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Uncertainty in blister counts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796" name="Google Shape;796;p68"/>
          <p:cNvPicPr preferRelativeResize="0"/>
          <p:nvPr/>
        </p:nvPicPr>
        <p:blipFill rotWithShape="1">
          <a:blip r:embed="rId3">
            <a:alphaModFix/>
          </a:blip>
          <a:srcRect b="0" l="0" r="0" t="0"/>
          <a:stretch/>
        </p:blipFill>
        <p:spPr>
          <a:xfrm>
            <a:off x="5358765" y="3948112"/>
            <a:ext cx="2266950" cy="2619375"/>
          </a:xfrm>
          <a:prstGeom prst="rect">
            <a:avLst/>
          </a:prstGeom>
          <a:noFill/>
          <a:ln>
            <a:noFill/>
          </a:ln>
        </p:spPr>
      </p:pic>
      <p:sp>
        <p:nvSpPr>
          <p:cNvPr id="797" name="Google Shape;797;p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a:t>
            </a:r>
            <a:endParaRPr/>
          </a:p>
        </p:txBody>
      </p:sp>
      <p:pic>
        <p:nvPicPr>
          <p:cNvPr id="803" name="Google Shape;803;p69"/>
          <p:cNvPicPr preferRelativeResize="0"/>
          <p:nvPr>
            <p:ph idx="1" type="body"/>
          </p:nvPr>
        </p:nvPicPr>
        <p:blipFill rotWithShape="1">
          <a:blip r:embed="rId3">
            <a:alphaModFix/>
          </a:blip>
          <a:srcRect b="0" l="0" r="0" t="0"/>
          <a:stretch/>
        </p:blipFill>
        <p:spPr>
          <a:xfrm>
            <a:off x="1009260" y="1998710"/>
            <a:ext cx="6147319" cy="1933431"/>
          </a:xfrm>
          <a:prstGeom prst="rect">
            <a:avLst/>
          </a:prstGeom>
          <a:noFill/>
          <a:ln>
            <a:noFill/>
          </a:ln>
        </p:spPr>
      </p:pic>
      <p:sp>
        <p:nvSpPr>
          <p:cNvPr id="804" name="Google Shape;804;p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Patient-centric outcome</a:t>
            </a:r>
            <a:endParaRPr/>
          </a:p>
        </p:txBody>
      </p:sp>
      <p:pic>
        <p:nvPicPr>
          <p:cNvPr id="810" name="Google Shape;810;p70"/>
          <p:cNvPicPr preferRelativeResize="0"/>
          <p:nvPr>
            <p:ph idx="1" type="body"/>
          </p:nvPr>
        </p:nvPicPr>
        <p:blipFill rotWithShape="1">
          <a:blip r:embed="rId3">
            <a:alphaModFix/>
          </a:blip>
          <a:srcRect b="0" l="0" r="0" t="0"/>
          <a:stretch/>
        </p:blipFill>
        <p:spPr>
          <a:xfrm>
            <a:off x="2479040" y="1476595"/>
            <a:ext cx="6644640" cy="5272254"/>
          </a:xfrm>
          <a:prstGeom prst="rect">
            <a:avLst/>
          </a:prstGeom>
          <a:noFill/>
          <a:ln>
            <a:noFill/>
          </a:ln>
        </p:spPr>
      </p:pic>
      <p:sp>
        <p:nvSpPr>
          <p:cNvPr id="811" name="Google Shape;811;p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Matched versus unmatched GPC</a:t>
            </a:r>
            <a:br>
              <a:rPr lang="nl-BE"/>
            </a:br>
            <a:endParaRPr/>
          </a:p>
        </p:txBody>
      </p:sp>
      <p:pic>
        <p:nvPicPr>
          <p:cNvPr id="818" name="Google Shape;818;p71"/>
          <p:cNvPicPr preferRelativeResize="0"/>
          <p:nvPr>
            <p:ph idx="1" type="body"/>
          </p:nvPr>
        </p:nvPicPr>
        <p:blipFill rotWithShape="1">
          <a:blip r:embed="rId3">
            <a:alphaModFix/>
          </a:blip>
          <a:srcRect b="0" l="0" r="0" t="0"/>
          <a:stretch/>
        </p:blipFill>
        <p:spPr>
          <a:xfrm>
            <a:off x="2462213" y="1436688"/>
            <a:ext cx="1784668" cy="2979187"/>
          </a:xfrm>
          <a:prstGeom prst="rect">
            <a:avLst/>
          </a:prstGeom>
          <a:noFill/>
          <a:ln>
            <a:noFill/>
          </a:ln>
        </p:spPr>
      </p:pic>
      <p:pic>
        <p:nvPicPr>
          <p:cNvPr id="819" name="Google Shape;819;p71"/>
          <p:cNvPicPr preferRelativeResize="0"/>
          <p:nvPr/>
        </p:nvPicPr>
        <p:blipFill rotWithShape="1">
          <a:blip r:embed="rId4">
            <a:alphaModFix/>
          </a:blip>
          <a:srcRect b="0" l="0" r="0" t="0"/>
          <a:stretch/>
        </p:blipFill>
        <p:spPr>
          <a:xfrm>
            <a:off x="6993710" y="1436688"/>
            <a:ext cx="1902821" cy="3020463"/>
          </a:xfrm>
          <a:prstGeom prst="rect">
            <a:avLst/>
          </a:prstGeom>
          <a:noFill/>
          <a:ln>
            <a:noFill/>
          </a:ln>
        </p:spPr>
      </p:pic>
      <p:sp>
        <p:nvSpPr>
          <p:cNvPr id="820" name="Google Shape;820;p71"/>
          <p:cNvSpPr txBox="1"/>
          <p:nvPr/>
        </p:nvSpPr>
        <p:spPr>
          <a:xfrm>
            <a:off x="8623631" y="5738459"/>
            <a:ext cx="38532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1600">
                <a:solidFill>
                  <a:schemeClr val="dk1"/>
                </a:solidFill>
                <a:latin typeface="Calibri"/>
                <a:ea typeface="Calibri"/>
                <a:cs typeface="Calibri"/>
                <a:sym typeface="Calibri"/>
              </a:rPr>
              <a:t>Konietschke et al</a:t>
            </a:r>
            <a:r>
              <a:rPr i="1" lang="nl-BE" sz="1600">
                <a:solidFill>
                  <a:schemeClr val="dk1"/>
                </a:solidFill>
                <a:latin typeface="Calibri"/>
                <a:ea typeface="Calibri"/>
                <a:cs typeface="Calibri"/>
                <a:sym typeface="Calibri"/>
              </a:rPr>
              <a:t>. Electron J Stat </a:t>
            </a:r>
            <a:r>
              <a:rPr lang="nl-BE" sz="1600">
                <a:solidFill>
                  <a:schemeClr val="dk1"/>
                </a:solidFill>
                <a:latin typeface="Calibri"/>
                <a:ea typeface="Calibri"/>
                <a:cs typeface="Calibri"/>
                <a:sym typeface="Calibri"/>
              </a:rPr>
              <a:t>(2012)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Fay et al.</a:t>
            </a:r>
            <a:r>
              <a:rPr i="1" lang="nl-BE" sz="1600">
                <a:solidFill>
                  <a:schemeClr val="dk1"/>
                </a:solidFill>
                <a:latin typeface="Calibri"/>
                <a:ea typeface="Calibri"/>
                <a:cs typeface="Calibri"/>
                <a:sym typeface="Calibri"/>
              </a:rPr>
              <a:t> Stat Med.</a:t>
            </a:r>
            <a:r>
              <a:rPr lang="nl-BE" sz="1600">
                <a:solidFill>
                  <a:schemeClr val="dk1"/>
                </a:solidFill>
                <a:latin typeface="Calibri"/>
                <a:ea typeface="Calibri"/>
                <a:cs typeface="Calibri"/>
                <a:sym typeface="Calibri"/>
              </a:rPr>
              <a:t> (2018)</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Matsouaka SMMR (2022)</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OJRD. (2023)</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821" name="Google Shape;821;p7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22" name="Google Shape;822;p71"/>
          <p:cNvPicPr preferRelativeResize="0"/>
          <p:nvPr/>
        </p:nvPicPr>
        <p:blipFill>
          <a:blip r:embed="rId5">
            <a:alphaModFix/>
          </a:blip>
          <a:stretch>
            <a:fillRect/>
          </a:stretch>
        </p:blipFill>
        <p:spPr>
          <a:xfrm>
            <a:off x="1673375" y="4479275"/>
            <a:ext cx="4080588" cy="740000"/>
          </a:xfrm>
          <a:prstGeom prst="rect">
            <a:avLst/>
          </a:prstGeom>
          <a:noFill/>
          <a:ln>
            <a:noFill/>
          </a:ln>
        </p:spPr>
      </p:pic>
      <p:pic>
        <p:nvPicPr>
          <p:cNvPr id="823" name="Google Shape;823;p71"/>
          <p:cNvPicPr preferRelativeResize="0"/>
          <p:nvPr/>
        </p:nvPicPr>
        <p:blipFill>
          <a:blip r:embed="rId6">
            <a:alphaModFix/>
          </a:blip>
          <a:stretch>
            <a:fillRect/>
          </a:stretch>
        </p:blipFill>
        <p:spPr>
          <a:xfrm>
            <a:off x="6491324" y="4575564"/>
            <a:ext cx="3758567" cy="538362"/>
          </a:xfrm>
          <a:prstGeom prst="rect">
            <a:avLst/>
          </a:prstGeom>
          <a:noFill/>
          <a:ln>
            <a:noFill/>
          </a:ln>
        </p:spPr>
      </p:pic>
      <p:pic>
        <p:nvPicPr>
          <p:cNvPr id="824" name="Google Shape;824;p71"/>
          <p:cNvPicPr preferRelativeResize="0"/>
          <p:nvPr/>
        </p:nvPicPr>
        <p:blipFill>
          <a:blip r:embed="rId7">
            <a:alphaModFix/>
          </a:blip>
          <a:stretch>
            <a:fillRect/>
          </a:stretch>
        </p:blipFill>
        <p:spPr>
          <a:xfrm>
            <a:off x="617188" y="5395875"/>
            <a:ext cx="5474733" cy="1325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72"/>
          <p:cNvPicPr preferRelativeResize="0"/>
          <p:nvPr/>
        </p:nvPicPr>
        <p:blipFill>
          <a:blip r:embed="rId3">
            <a:alphaModFix/>
          </a:blip>
          <a:stretch>
            <a:fillRect/>
          </a:stretch>
        </p:blipFill>
        <p:spPr>
          <a:xfrm>
            <a:off x="838200" y="2038875"/>
            <a:ext cx="9652625" cy="4773175"/>
          </a:xfrm>
          <a:prstGeom prst="rect">
            <a:avLst/>
          </a:prstGeom>
          <a:noFill/>
          <a:ln>
            <a:noFill/>
          </a:ln>
        </p:spPr>
      </p:pic>
      <p:sp>
        <p:nvSpPr>
          <p:cNvPr id="830" name="Google Shape;830;p72"/>
          <p:cNvSpPr txBox="1"/>
          <p:nvPr>
            <p:ph type="title"/>
          </p:nvPr>
        </p:nvSpPr>
        <p:spPr>
          <a:xfrm>
            <a:off x="838200" y="365125"/>
            <a:ext cx="10515600" cy="154495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EB revisited: </a:t>
            </a:r>
            <a:br>
              <a:rPr lang="nl-BE"/>
            </a:br>
            <a:r>
              <a:rPr lang="nl-BE"/>
              <a:t>Univariate insufficient evidence, but patient-centric analysis shows treatment effect</a:t>
            </a:r>
            <a:endParaRPr/>
          </a:p>
        </p:txBody>
      </p:sp>
      <p:cxnSp>
        <p:nvCxnSpPr>
          <p:cNvPr id="831" name="Google Shape;831;p72"/>
          <p:cNvCxnSpPr/>
          <p:nvPr/>
        </p:nvCxnSpPr>
        <p:spPr>
          <a:xfrm flipH="1" rot="10800000">
            <a:off x="6215950" y="2254175"/>
            <a:ext cx="3951600" cy="7200"/>
          </a:xfrm>
          <a:prstGeom prst="straightConnector1">
            <a:avLst/>
          </a:prstGeom>
          <a:noFill/>
          <a:ln cap="flat" cmpd="sng" w="28575">
            <a:solidFill>
              <a:srgbClr val="FF0000"/>
            </a:solidFill>
            <a:prstDash val="solid"/>
            <a:round/>
            <a:headEnd len="med" w="med" type="none"/>
            <a:tailEnd len="med" w="med" type="none"/>
          </a:ln>
        </p:spPr>
      </p:cxnSp>
      <p:sp>
        <p:nvSpPr>
          <p:cNvPr id="832" name="Google Shape;832;p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3"/>
          <p:cNvSpPr txBox="1"/>
          <p:nvPr>
            <p:ph type="title"/>
          </p:nvPr>
        </p:nvSpPr>
        <p:spPr>
          <a:xfrm>
            <a:off x="838200" y="233045"/>
            <a:ext cx="10515600" cy="1544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less evidence for count outcome</a:t>
            </a:r>
            <a:endParaRPr/>
          </a:p>
        </p:txBody>
      </p:sp>
      <p:pic>
        <p:nvPicPr>
          <p:cNvPr id="838" name="Google Shape;838;p73"/>
          <p:cNvPicPr preferRelativeResize="0"/>
          <p:nvPr/>
        </p:nvPicPr>
        <p:blipFill>
          <a:blip r:embed="rId3">
            <a:alphaModFix/>
          </a:blip>
          <a:stretch>
            <a:fillRect/>
          </a:stretch>
        </p:blipFill>
        <p:spPr>
          <a:xfrm>
            <a:off x="623375" y="2028030"/>
            <a:ext cx="10305461" cy="4643120"/>
          </a:xfrm>
          <a:prstGeom prst="rect">
            <a:avLst/>
          </a:prstGeom>
          <a:noFill/>
          <a:ln>
            <a:noFill/>
          </a:ln>
        </p:spPr>
      </p:pic>
      <p:cxnSp>
        <p:nvCxnSpPr>
          <p:cNvPr id="839" name="Google Shape;839;p73"/>
          <p:cNvCxnSpPr/>
          <p:nvPr/>
        </p:nvCxnSpPr>
        <p:spPr>
          <a:xfrm flipH="1" rot="10800000">
            <a:off x="3125825" y="2219700"/>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40" name="Google Shape;840;p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4"/>
          <p:cNvSpPr txBox="1"/>
          <p:nvPr>
            <p:ph type="title"/>
          </p:nvPr>
        </p:nvSpPr>
        <p:spPr>
          <a:xfrm>
            <a:off x="838200" y="365125"/>
            <a:ext cx="1101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accounting for blister uncertainty</a:t>
            </a:r>
            <a:endParaRPr/>
          </a:p>
        </p:txBody>
      </p:sp>
      <p:pic>
        <p:nvPicPr>
          <p:cNvPr id="847" name="Google Shape;847;p74"/>
          <p:cNvPicPr preferRelativeResize="0"/>
          <p:nvPr/>
        </p:nvPicPr>
        <p:blipFill>
          <a:blip r:embed="rId3">
            <a:alphaModFix/>
          </a:blip>
          <a:stretch>
            <a:fillRect/>
          </a:stretch>
        </p:blipFill>
        <p:spPr>
          <a:xfrm>
            <a:off x="186875" y="1817625"/>
            <a:ext cx="11725992" cy="4728376"/>
          </a:xfrm>
          <a:prstGeom prst="rect">
            <a:avLst/>
          </a:prstGeom>
          <a:noFill/>
          <a:ln>
            <a:noFill/>
          </a:ln>
        </p:spPr>
      </p:pic>
      <p:cxnSp>
        <p:nvCxnSpPr>
          <p:cNvPr id="848" name="Google Shape;848;p74"/>
          <p:cNvCxnSpPr/>
          <p:nvPr/>
        </p:nvCxnSpPr>
        <p:spPr>
          <a:xfrm flipH="1" rot="10800000">
            <a:off x="4171175" y="2081825"/>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49" name="Google Shape;849;p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5"/>
          <p:cNvSpPr txBox="1"/>
          <p:nvPr>
            <p:ph type="title"/>
          </p:nvPr>
        </p:nvSpPr>
        <p:spPr>
          <a:xfrm>
            <a:off x="254000" y="365125"/>
            <a:ext cx="11823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CI consistent with p-value in this case</a:t>
            </a:r>
            <a:endParaRPr/>
          </a:p>
        </p:txBody>
      </p:sp>
      <p:sp>
        <p:nvSpPr>
          <p:cNvPr id="856" name="Google Shape;856;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57" name="Google Shape;857;p75"/>
          <p:cNvPicPr preferRelativeResize="0"/>
          <p:nvPr/>
        </p:nvPicPr>
        <p:blipFill rotWithShape="1">
          <a:blip r:embed="rId3">
            <a:alphaModFix/>
          </a:blip>
          <a:srcRect b="0" l="0" r="0" t="0"/>
          <a:stretch/>
        </p:blipFill>
        <p:spPr>
          <a:xfrm>
            <a:off x="838200" y="1825625"/>
            <a:ext cx="9505950" cy="4038600"/>
          </a:xfrm>
          <a:prstGeom prst="rect">
            <a:avLst/>
          </a:prstGeom>
          <a:noFill/>
          <a:ln>
            <a:noFill/>
          </a:ln>
        </p:spPr>
      </p:pic>
      <p:cxnSp>
        <p:nvCxnSpPr>
          <p:cNvPr id="858" name="Google Shape;858;p75"/>
          <p:cNvCxnSpPr/>
          <p:nvPr/>
        </p:nvCxnSpPr>
        <p:spPr>
          <a:xfrm>
            <a:off x="10617199" y="4666297"/>
            <a:ext cx="0" cy="604520"/>
          </a:xfrm>
          <a:prstGeom prst="straightConnector1">
            <a:avLst/>
          </a:prstGeom>
          <a:noFill/>
          <a:ln cap="flat" cmpd="sng" w="9525">
            <a:solidFill>
              <a:srgbClr val="FF0000"/>
            </a:solidFill>
            <a:prstDash val="solid"/>
            <a:miter lim="800000"/>
            <a:headEnd len="sm" w="sm" type="none"/>
            <a:tailEnd len="med" w="med" type="triangle"/>
          </a:ln>
        </p:spPr>
      </p:cxnSp>
      <p:sp>
        <p:nvSpPr>
          <p:cNvPr id="859" name="Google Shape;859;p75"/>
          <p:cNvSpPr txBox="1"/>
          <p:nvPr/>
        </p:nvSpPr>
        <p:spPr>
          <a:xfrm>
            <a:off x="10050305" y="4179371"/>
            <a:ext cx="1403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permutation</a:t>
            </a:r>
            <a:endParaRPr sz="1800">
              <a:solidFill>
                <a:schemeClr val="dk1"/>
              </a:solidFill>
              <a:latin typeface="Calibri"/>
              <a:ea typeface="Calibri"/>
              <a:cs typeface="Calibri"/>
              <a:sym typeface="Calibri"/>
            </a:endParaRPr>
          </a:p>
        </p:txBody>
      </p:sp>
      <p:pic>
        <p:nvPicPr>
          <p:cNvPr id="860" name="Google Shape;860;p75"/>
          <p:cNvPicPr preferRelativeResize="0"/>
          <p:nvPr/>
        </p:nvPicPr>
        <p:blipFill>
          <a:blip r:embed="rId4">
            <a:alphaModFix/>
          </a:blip>
          <a:stretch>
            <a:fillRect/>
          </a:stretch>
        </p:blipFill>
        <p:spPr>
          <a:xfrm>
            <a:off x="10050300" y="5270825"/>
            <a:ext cx="972908" cy="604525"/>
          </a:xfrm>
          <a:prstGeom prst="rect">
            <a:avLst/>
          </a:prstGeom>
          <a:noFill/>
          <a:ln>
            <a:noFill/>
          </a:ln>
        </p:spPr>
      </p:pic>
      <p:sp>
        <p:nvSpPr>
          <p:cNvPr id="861" name="Google Shape;861;p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62" name="Google Shape;862;p75"/>
          <p:cNvPicPr preferRelativeResize="0"/>
          <p:nvPr/>
        </p:nvPicPr>
        <p:blipFill>
          <a:blip r:embed="rId5">
            <a:alphaModFix/>
          </a:blip>
          <a:stretch>
            <a:fillRect/>
          </a:stretch>
        </p:blipFill>
        <p:spPr>
          <a:xfrm>
            <a:off x="838200" y="1471613"/>
            <a:ext cx="3971925" cy="219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33be1590239_0_30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869" name="Google Shape;869;g33be1590239_0_3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42" name="Google Shape;142;p7"/>
          <p:cNvSpPr txBox="1"/>
          <p:nvPr>
            <p:ph type="title"/>
          </p:nvPr>
        </p:nvSpPr>
        <p:spPr>
          <a:xfrm>
            <a:off x="838200" y="1187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Composite of survival outcomes</a:t>
            </a:r>
            <a:endParaRPr/>
          </a:p>
        </p:txBody>
      </p:sp>
      <p:sp>
        <p:nvSpPr>
          <p:cNvPr id="143" name="Google Shape;143;p7"/>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0" y="1049399"/>
            <a:ext cx="8101781" cy="2561467"/>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7059561" y="2215994"/>
            <a:ext cx="4994787" cy="3990004"/>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221840" y="3913897"/>
            <a:ext cx="6730135" cy="130584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type="title"/>
          </p:nvPr>
        </p:nvSpPr>
        <p:spPr>
          <a:xfrm>
            <a:off x="831850" y="24384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Advanced Topics</a:t>
            </a:r>
            <a:endParaRPr/>
          </a:p>
        </p:txBody>
      </p:sp>
      <p:sp>
        <p:nvSpPr>
          <p:cNvPr id="876" name="Google Shape;876;p8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Censoring</a:t>
            </a:r>
            <a:endParaRPr/>
          </a:p>
        </p:txBody>
      </p:sp>
      <p:pic>
        <p:nvPicPr>
          <p:cNvPr id="883" name="Google Shape;883;p82"/>
          <p:cNvPicPr preferRelativeResize="0"/>
          <p:nvPr/>
        </p:nvPicPr>
        <p:blipFill rotWithShape="1">
          <a:blip r:embed="rId3">
            <a:alphaModFix/>
          </a:blip>
          <a:srcRect b="0" l="0" r="0" t="0"/>
          <a:stretch/>
        </p:blipFill>
        <p:spPr>
          <a:xfrm>
            <a:off x="410845" y="1855310"/>
            <a:ext cx="5400529" cy="4306253"/>
          </a:xfrm>
          <a:prstGeom prst="rect">
            <a:avLst/>
          </a:prstGeom>
          <a:noFill/>
          <a:ln>
            <a:noFill/>
          </a:ln>
        </p:spPr>
      </p:pic>
      <p:pic>
        <p:nvPicPr>
          <p:cNvPr id="884" name="Google Shape;884;p82"/>
          <p:cNvPicPr preferRelativeResize="0"/>
          <p:nvPr/>
        </p:nvPicPr>
        <p:blipFill rotWithShape="1">
          <a:blip r:embed="rId4">
            <a:alphaModFix/>
          </a:blip>
          <a:srcRect b="0" l="0" r="0" t="0"/>
          <a:stretch/>
        </p:blipFill>
        <p:spPr>
          <a:xfrm>
            <a:off x="6222510" y="2665578"/>
            <a:ext cx="5705330" cy="2685715"/>
          </a:xfrm>
          <a:prstGeom prst="rect">
            <a:avLst/>
          </a:prstGeom>
          <a:noFill/>
          <a:ln>
            <a:noFill/>
          </a:ln>
        </p:spPr>
      </p:pic>
      <p:sp>
        <p:nvSpPr>
          <p:cNvPr id="885" name="Google Shape;885;p82"/>
          <p:cNvSpPr txBox="1"/>
          <p:nvPr/>
        </p:nvSpPr>
        <p:spPr>
          <a:xfrm>
            <a:off x="1625600" y="1855310"/>
            <a:ext cx="3434080" cy="43069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86" name="Google Shape;886;p82"/>
          <p:cNvCxnSpPr/>
          <p:nvPr/>
        </p:nvCxnSpPr>
        <p:spPr>
          <a:xfrm>
            <a:off x="11785600" y="2537221"/>
            <a:ext cx="0" cy="2865120"/>
          </a:xfrm>
          <a:prstGeom prst="straightConnector1">
            <a:avLst/>
          </a:prstGeom>
          <a:noFill/>
          <a:ln cap="flat" cmpd="sng" w="9525">
            <a:solidFill>
              <a:schemeClr val="dk1"/>
            </a:solidFill>
            <a:prstDash val="solid"/>
            <a:miter lim="800000"/>
            <a:headEnd len="sm" w="sm" type="none"/>
            <a:tailEnd len="sm" w="sm" type="none"/>
          </a:ln>
        </p:spPr>
      </p:cxnSp>
      <p:sp>
        <p:nvSpPr>
          <p:cNvPr id="887" name="Google Shape;887;p82"/>
          <p:cNvSpPr txBox="1"/>
          <p:nvPr/>
        </p:nvSpPr>
        <p:spPr>
          <a:xfrm>
            <a:off x="7792720" y="5461316"/>
            <a:ext cx="19202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600">
                <a:solidFill>
                  <a:schemeClr val="dk1"/>
                </a:solidFill>
                <a:latin typeface="Times New Roman"/>
                <a:ea typeface="Times New Roman"/>
                <a:cs typeface="Times New Roman"/>
                <a:sym typeface="Times New Roman"/>
              </a:rPr>
              <a:t>Dropout censoring</a:t>
            </a:r>
            <a:endParaRPr sz="1600">
              <a:solidFill>
                <a:schemeClr val="dk1"/>
              </a:solidFill>
              <a:latin typeface="Times New Roman"/>
              <a:ea typeface="Times New Roman"/>
              <a:cs typeface="Times New Roman"/>
              <a:sym typeface="Times New Roman"/>
            </a:endParaRPr>
          </a:p>
        </p:txBody>
      </p:sp>
      <p:sp>
        <p:nvSpPr>
          <p:cNvPr id="888" name="Google Shape;888;p82"/>
          <p:cNvSpPr/>
          <p:nvPr/>
        </p:nvSpPr>
        <p:spPr>
          <a:xfrm>
            <a:off x="2785988" y="526288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9" name="Google Shape;889;p82"/>
          <p:cNvSpPr/>
          <p:nvPr/>
        </p:nvSpPr>
        <p:spPr>
          <a:xfrm>
            <a:off x="7540868" y="551539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0" name="Google Shape;890;p82"/>
          <p:cNvSpPr txBox="1"/>
          <p:nvPr/>
        </p:nvSpPr>
        <p:spPr>
          <a:xfrm>
            <a:off x="1757680" y="1978223"/>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91" name="Google Shape;891;p82"/>
          <p:cNvSpPr txBox="1"/>
          <p:nvPr/>
        </p:nvSpPr>
        <p:spPr>
          <a:xfrm>
            <a:off x="11043920" y="2193704"/>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92" name="Google Shape;892;p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4"/>
          <p:cNvSpPr/>
          <p:nvPr/>
        </p:nvSpPr>
        <p:spPr>
          <a:xfrm>
            <a:off x="1994962" y="1234130"/>
            <a:ext cx="8443200" cy="2310600"/>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84"/>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Gehan scoring rule (recap’)</a:t>
            </a:r>
            <a:endParaRPr/>
          </a:p>
        </p:txBody>
      </p:sp>
      <p:sp>
        <p:nvSpPr>
          <p:cNvPr id="900" name="Google Shape;900;p84"/>
          <p:cNvSpPr/>
          <p:nvPr/>
        </p:nvSpPr>
        <p:spPr>
          <a:xfrm>
            <a:off x="1994949" y="3808792"/>
            <a:ext cx="8443200" cy="23106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84"/>
          <p:cNvSpPr txBox="1"/>
          <p:nvPr/>
        </p:nvSpPr>
        <p:spPr>
          <a:xfrm>
            <a:off x="2509075" y="230927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cxnSp>
        <p:nvCxnSpPr>
          <p:cNvPr id="902" name="Google Shape;902;p84"/>
          <p:cNvCxnSpPr/>
          <p:nvPr/>
        </p:nvCxnSpPr>
        <p:spPr>
          <a:xfrm>
            <a:off x="2178556" y="165888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03" name="Google Shape;903;p84"/>
          <p:cNvCxnSpPr/>
          <p:nvPr/>
        </p:nvCxnSpPr>
        <p:spPr>
          <a:xfrm flipH="1" rot="10800000">
            <a:off x="2178557" y="2162044"/>
            <a:ext cx="1667400" cy="900"/>
          </a:xfrm>
          <a:prstGeom prst="straightConnector1">
            <a:avLst/>
          </a:prstGeom>
          <a:noFill/>
          <a:ln cap="flat" cmpd="sng" w="31750">
            <a:solidFill>
              <a:schemeClr val="accent2"/>
            </a:solidFill>
            <a:prstDash val="solid"/>
            <a:miter lim="800000"/>
            <a:headEnd len="sm" w="sm" type="none"/>
            <a:tailEnd len="sm" w="sm" type="oval"/>
          </a:ln>
        </p:spPr>
      </p:cxnSp>
      <p:sp>
        <p:nvSpPr>
          <p:cNvPr id="904" name="Google Shape;904;p84"/>
          <p:cNvSpPr/>
          <p:nvPr/>
        </p:nvSpPr>
        <p:spPr>
          <a:xfrm>
            <a:off x="2996939" y="147888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5" name="Google Shape;905;p84"/>
          <p:cNvCxnSpPr/>
          <p:nvPr/>
        </p:nvCxnSpPr>
        <p:spPr>
          <a:xfrm>
            <a:off x="8119961" y="2147526"/>
            <a:ext cx="893100" cy="0"/>
          </a:xfrm>
          <a:prstGeom prst="straightConnector1">
            <a:avLst/>
          </a:prstGeom>
          <a:noFill/>
          <a:ln cap="flat" cmpd="sng" w="31750">
            <a:solidFill>
              <a:schemeClr val="accent2"/>
            </a:solidFill>
            <a:prstDash val="solid"/>
            <a:miter lim="800000"/>
            <a:headEnd len="sm" w="sm" type="none"/>
            <a:tailEnd len="sm" w="sm" type="none"/>
          </a:ln>
        </p:spPr>
      </p:cxnSp>
      <p:cxnSp>
        <p:nvCxnSpPr>
          <p:cNvPr id="906" name="Google Shape;906;p84"/>
          <p:cNvCxnSpPr/>
          <p:nvPr/>
        </p:nvCxnSpPr>
        <p:spPr>
          <a:xfrm flipH="1" rot="10800000">
            <a:off x="8112265" y="1585980"/>
            <a:ext cx="1667400" cy="900"/>
          </a:xfrm>
          <a:prstGeom prst="straightConnector1">
            <a:avLst/>
          </a:prstGeom>
          <a:noFill/>
          <a:ln cap="flat" cmpd="sng" w="31750">
            <a:solidFill>
              <a:srgbClr val="0070C0"/>
            </a:solidFill>
            <a:prstDash val="solid"/>
            <a:miter lim="800000"/>
            <a:headEnd len="sm" w="sm" type="none"/>
            <a:tailEnd len="sm" w="sm" type="oval"/>
          </a:ln>
        </p:spPr>
      </p:cxnSp>
      <p:sp>
        <p:nvSpPr>
          <p:cNvPr id="907" name="Google Shape;907;p84"/>
          <p:cNvSpPr/>
          <p:nvPr/>
        </p:nvSpPr>
        <p:spPr>
          <a:xfrm>
            <a:off x="8938344" y="1967526"/>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8" name="Google Shape;908;p84"/>
          <p:cNvCxnSpPr/>
          <p:nvPr/>
        </p:nvCxnSpPr>
        <p:spPr>
          <a:xfrm flipH="1" rot="10800000">
            <a:off x="5155535" y="1655087"/>
            <a:ext cx="1667400" cy="900"/>
          </a:xfrm>
          <a:prstGeom prst="straightConnector1">
            <a:avLst/>
          </a:prstGeom>
          <a:noFill/>
          <a:ln cap="flat" cmpd="sng" w="31750">
            <a:solidFill>
              <a:srgbClr val="0070C0"/>
            </a:solidFill>
            <a:prstDash val="solid"/>
            <a:miter lim="800000"/>
            <a:headEnd len="sm" w="sm" type="none"/>
            <a:tailEnd len="sm" w="sm" type="none"/>
          </a:ln>
        </p:spPr>
      </p:cxnSp>
      <p:sp>
        <p:nvSpPr>
          <p:cNvPr id="909" name="Google Shape;909;p84"/>
          <p:cNvSpPr/>
          <p:nvPr/>
        </p:nvSpPr>
        <p:spPr>
          <a:xfrm>
            <a:off x="6766723" y="1449210"/>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0" name="Google Shape;910;p84"/>
          <p:cNvCxnSpPr/>
          <p:nvPr/>
        </p:nvCxnSpPr>
        <p:spPr>
          <a:xfrm flipH="1" rot="10800000">
            <a:off x="5180376" y="2203265"/>
            <a:ext cx="1667400" cy="900"/>
          </a:xfrm>
          <a:prstGeom prst="straightConnector1">
            <a:avLst/>
          </a:prstGeom>
          <a:noFill/>
          <a:ln cap="flat" cmpd="sng" w="31750">
            <a:solidFill>
              <a:schemeClr val="accent2"/>
            </a:solidFill>
            <a:prstDash val="solid"/>
            <a:miter lim="800000"/>
            <a:headEnd len="sm" w="sm" type="none"/>
            <a:tailEnd len="sm" w="sm" type="none"/>
          </a:ln>
        </p:spPr>
      </p:cxnSp>
      <p:sp>
        <p:nvSpPr>
          <p:cNvPr id="911" name="Google Shape;911;p84"/>
          <p:cNvSpPr/>
          <p:nvPr/>
        </p:nvSpPr>
        <p:spPr>
          <a:xfrm>
            <a:off x="6791564" y="1997388"/>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2" name="Google Shape;912;p84"/>
          <p:cNvSpPr txBox="1"/>
          <p:nvPr/>
        </p:nvSpPr>
        <p:spPr>
          <a:xfrm>
            <a:off x="1094081" y="14038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13" name="Google Shape;913;p84"/>
          <p:cNvCxnSpPr/>
          <p:nvPr/>
        </p:nvCxnSpPr>
        <p:spPr>
          <a:xfrm flipH="1" rot="10800000">
            <a:off x="3815525" y="2162075"/>
            <a:ext cx="660600" cy="6300"/>
          </a:xfrm>
          <a:prstGeom prst="straightConnector1">
            <a:avLst/>
          </a:prstGeom>
          <a:noFill/>
          <a:ln cap="flat" cmpd="sng" w="31750">
            <a:solidFill>
              <a:srgbClr val="9E9E9E"/>
            </a:solidFill>
            <a:prstDash val="dot"/>
            <a:miter lim="800000"/>
            <a:headEnd len="sm" w="sm" type="none"/>
            <a:tailEnd len="sm" w="sm" type="oval"/>
          </a:ln>
        </p:spPr>
      </p:cxnSp>
      <p:sp>
        <p:nvSpPr>
          <p:cNvPr id="914" name="Google Shape;914;p84"/>
          <p:cNvSpPr/>
          <p:nvPr/>
        </p:nvSpPr>
        <p:spPr>
          <a:xfrm>
            <a:off x="4247914" y="198245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5" name="Google Shape;915;p84"/>
          <p:cNvCxnSpPr/>
          <p:nvPr/>
        </p:nvCxnSpPr>
        <p:spPr>
          <a:xfrm>
            <a:off x="9714975" y="1580525"/>
            <a:ext cx="297300" cy="6600"/>
          </a:xfrm>
          <a:prstGeom prst="straightConnector1">
            <a:avLst/>
          </a:prstGeom>
          <a:noFill/>
          <a:ln cap="flat" cmpd="sng" w="31750">
            <a:solidFill>
              <a:srgbClr val="9E9E9E"/>
            </a:solidFill>
            <a:prstDash val="dot"/>
            <a:miter lim="800000"/>
            <a:headEnd len="sm" w="sm" type="none"/>
            <a:tailEnd len="sm" w="sm" type="none"/>
          </a:ln>
        </p:spPr>
      </p:cxnSp>
      <p:sp>
        <p:nvSpPr>
          <p:cNvPr id="916" name="Google Shape;916;p84"/>
          <p:cNvSpPr/>
          <p:nvPr/>
        </p:nvSpPr>
        <p:spPr>
          <a:xfrm>
            <a:off x="9903448" y="140382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7" name="Google Shape;917;p84"/>
          <p:cNvCxnSpPr/>
          <p:nvPr/>
        </p:nvCxnSpPr>
        <p:spPr>
          <a:xfrm>
            <a:off x="2129756" y="427133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18" name="Google Shape;918;p84"/>
          <p:cNvCxnSpPr/>
          <p:nvPr/>
        </p:nvCxnSpPr>
        <p:spPr>
          <a:xfrm flipH="1" rot="10800000">
            <a:off x="2129757" y="4771794"/>
            <a:ext cx="609900" cy="3600"/>
          </a:xfrm>
          <a:prstGeom prst="straightConnector1">
            <a:avLst/>
          </a:prstGeom>
          <a:noFill/>
          <a:ln cap="flat" cmpd="sng" w="31750">
            <a:solidFill>
              <a:schemeClr val="accent2"/>
            </a:solidFill>
            <a:prstDash val="solid"/>
            <a:miter lim="800000"/>
            <a:headEnd len="sm" w="sm" type="none"/>
            <a:tailEnd len="sm" w="sm" type="oval"/>
          </a:ln>
          <a:effectLst>
            <a:outerShdw blurRad="57150" rotWithShape="0" algn="bl" dir="5400000" dist="19050">
              <a:srgbClr val="000000">
                <a:alpha val="50000"/>
              </a:srgbClr>
            </a:outerShdw>
          </a:effectLst>
        </p:spPr>
      </p:cxnSp>
      <p:sp>
        <p:nvSpPr>
          <p:cNvPr id="919" name="Google Shape;919;p84"/>
          <p:cNvSpPr/>
          <p:nvPr/>
        </p:nvSpPr>
        <p:spPr>
          <a:xfrm>
            <a:off x="2948139" y="409133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0" name="Google Shape;920;p84"/>
          <p:cNvCxnSpPr/>
          <p:nvPr/>
        </p:nvCxnSpPr>
        <p:spPr>
          <a:xfrm>
            <a:off x="8071161" y="4759976"/>
            <a:ext cx="893100" cy="0"/>
          </a:xfrm>
          <a:prstGeom prst="straightConnector1">
            <a:avLst/>
          </a:prstGeom>
          <a:noFill/>
          <a:ln cap="flat" cmpd="sng" w="31750">
            <a:solidFill>
              <a:schemeClr val="accent2"/>
            </a:solidFill>
            <a:prstDash val="solid"/>
            <a:miter lim="800000"/>
            <a:headEnd len="sm" w="sm" type="none"/>
            <a:tailEnd len="sm" w="sm" type="oval"/>
          </a:ln>
        </p:spPr>
      </p:cxnSp>
      <p:cxnSp>
        <p:nvCxnSpPr>
          <p:cNvPr id="921" name="Google Shape;921;p84"/>
          <p:cNvCxnSpPr/>
          <p:nvPr/>
        </p:nvCxnSpPr>
        <p:spPr>
          <a:xfrm flipH="1" rot="10800000">
            <a:off x="8063465" y="4198430"/>
            <a:ext cx="1667400" cy="900"/>
          </a:xfrm>
          <a:prstGeom prst="straightConnector1">
            <a:avLst/>
          </a:prstGeom>
          <a:noFill/>
          <a:ln cap="flat" cmpd="sng" w="31750">
            <a:solidFill>
              <a:srgbClr val="0070C0"/>
            </a:solidFill>
            <a:prstDash val="solid"/>
            <a:miter lim="800000"/>
            <a:headEnd len="sm" w="sm" type="none"/>
            <a:tailEnd len="sm" w="sm" type="none"/>
          </a:ln>
        </p:spPr>
      </p:cxnSp>
      <p:cxnSp>
        <p:nvCxnSpPr>
          <p:cNvPr id="922" name="Google Shape;922;p84"/>
          <p:cNvCxnSpPr/>
          <p:nvPr/>
        </p:nvCxnSpPr>
        <p:spPr>
          <a:xfrm flipH="1" rot="10800000">
            <a:off x="2725550" y="4774675"/>
            <a:ext cx="1701900" cy="11400"/>
          </a:xfrm>
          <a:prstGeom prst="straightConnector1">
            <a:avLst/>
          </a:prstGeom>
          <a:noFill/>
          <a:ln cap="flat" cmpd="sng" w="31750">
            <a:solidFill>
              <a:srgbClr val="9E9E9E"/>
            </a:solidFill>
            <a:prstDash val="dot"/>
            <a:miter lim="800000"/>
            <a:headEnd len="sm" w="sm" type="none"/>
            <a:tailEnd len="sm" w="sm" type="oval"/>
          </a:ln>
        </p:spPr>
      </p:cxnSp>
      <p:sp>
        <p:nvSpPr>
          <p:cNvPr id="923" name="Google Shape;923;p84"/>
          <p:cNvSpPr/>
          <p:nvPr/>
        </p:nvSpPr>
        <p:spPr>
          <a:xfrm>
            <a:off x="4199114" y="459490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84"/>
          <p:cNvSpPr/>
          <p:nvPr/>
        </p:nvSpPr>
        <p:spPr>
          <a:xfrm>
            <a:off x="9325898" y="458407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5" name="Google Shape;925;p84"/>
          <p:cNvCxnSpPr/>
          <p:nvPr/>
        </p:nvCxnSpPr>
        <p:spPr>
          <a:xfrm>
            <a:off x="5126957" y="4257819"/>
            <a:ext cx="1237200" cy="5100"/>
          </a:xfrm>
          <a:prstGeom prst="straightConnector1">
            <a:avLst/>
          </a:prstGeom>
          <a:noFill/>
          <a:ln cap="flat" cmpd="sng" w="31750">
            <a:solidFill>
              <a:srgbClr val="0070C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26" name="Google Shape;926;p84"/>
          <p:cNvCxnSpPr/>
          <p:nvPr/>
        </p:nvCxnSpPr>
        <p:spPr>
          <a:xfrm flipH="1" rot="10800000">
            <a:off x="6342950" y="4273625"/>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27" name="Google Shape;927;p84"/>
          <p:cNvSpPr/>
          <p:nvPr/>
        </p:nvSpPr>
        <p:spPr>
          <a:xfrm>
            <a:off x="6688314" y="4091326"/>
            <a:ext cx="360000" cy="360000"/>
          </a:xfrm>
          <a:prstGeom prst="mathMultiply">
            <a:avLst>
              <a:gd fmla="val 23520" name="adj1"/>
            </a:avLst>
          </a:prstGeom>
          <a:solidFill>
            <a:srgbClr val="9E9E9E"/>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8" name="Google Shape;928;p84"/>
          <p:cNvCxnSpPr/>
          <p:nvPr/>
        </p:nvCxnSpPr>
        <p:spPr>
          <a:xfrm>
            <a:off x="8949732" y="4753313"/>
            <a:ext cx="623100" cy="3300"/>
          </a:xfrm>
          <a:prstGeom prst="straightConnector1">
            <a:avLst/>
          </a:prstGeom>
          <a:noFill/>
          <a:ln cap="flat" cmpd="sng" w="31750">
            <a:solidFill>
              <a:srgbClr val="9E9E9E"/>
            </a:solidFill>
            <a:prstDash val="dot"/>
            <a:miter lim="800000"/>
            <a:headEnd len="sm" w="sm" type="none"/>
            <a:tailEnd len="sm" w="sm" type="none"/>
          </a:ln>
        </p:spPr>
      </p:cxnSp>
      <p:sp>
        <p:nvSpPr>
          <p:cNvPr id="929" name="Google Shape;929;p84"/>
          <p:cNvSpPr txBox="1"/>
          <p:nvPr/>
        </p:nvSpPr>
        <p:spPr>
          <a:xfrm>
            <a:off x="1094081" y="41675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30" name="Google Shape;930;p84"/>
          <p:cNvCxnSpPr/>
          <p:nvPr/>
        </p:nvCxnSpPr>
        <p:spPr>
          <a:xfrm>
            <a:off x="5135320" y="4743007"/>
            <a:ext cx="1237200" cy="5100"/>
          </a:xfrm>
          <a:prstGeom prst="straightConnector1">
            <a:avLst/>
          </a:prstGeom>
          <a:noFill/>
          <a:ln cap="flat" cmpd="sng" w="31750">
            <a:solidFill>
              <a:srgbClr val="FF990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31" name="Google Shape;931;p84"/>
          <p:cNvCxnSpPr/>
          <p:nvPr/>
        </p:nvCxnSpPr>
        <p:spPr>
          <a:xfrm flipH="1" rot="10800000">
            <a:off x="6351313" y="4758813"/>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32" name="Google Shape;932;p84"/>
          <p:cNvSpPr/>
          <p:nvPr/>
        </p:nvSpPr>
        <p:spPr>
          <a:xfrm>
            <a:off x="6696677" y="4576513"/>
            <a:ext cx="360000" cy="360000"/>
          </a:xfrm>
          <a:prstGeom prst="mathMultiply">
            <a:avLst>
              <a:gd fmla="val 23520" name="adj1"/>
            </a:avLst>
          </a:prstGeom>
          <a:solidFill>
            <a:srgbClr val="9E9E9E"/>
          </a:solidFill>
          <a:ln cap="flat" cmpd="sng" w="15875">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p84"/>
          <p:cNvSpPr txBox="1"/>
          <p:nvPr/>
        </p:nvSpPr>
        <p:spPr>
          <a:xfrm>
            <a:off x="1994950" y="29801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400"/>
              <a:buFont typeface="Calibri"/>
              <a:buNone/>
            </a:pPr>
            <a:r>
              <a:rPr lang="nl-BE" sz="2800">
                <a:solidFill>
                  <a:srgbClr val="00B050"/>
                </a:solidFill>
                <a:latin typeface="Calibri"/>
                <a:ea typeface="Calibri"/>
                <a:cs typeface="Calibri"/>
                <a:sym typeface="Calibri"/>
              </a:rPr>
              <a:t>informative pairs</a:t>
            </a:r>
            <a:endParaRPr sz="2800">
              <a:solidFill>
                <a:schemeClr val="dk1"/>
              </a:solidFill>
              <a:latin typeface="Calibri"/>
              <a:ea typeface="Calibri"/>
              <a:cs typeface="Calibri"/>
              <a:sym typeface="Calibri"/>
            </a:endParaRPr>
          </a:p>
        </p:txBody>
      </p:sp>
      <p:sp>
        <p:nvSpPr>
          <p:cNvPr id="934" name="Google Shape;934;p84"/>
          <p:cNvSpPr txBox="1"/>
          <p:nvPr/>
        </p:nvSpPr>
        <p:spPr>
          <a:xfrm>
            <a:off x="5520009" y="237384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0</a:t>
            </a:r>
            <a:endParaRPr sz="2800">
              <a:solidFill>
                <a:schemeClr val="dk1"/>
              </a:solidFill>
              <a:latin typeface="Calibri"/>
              <a:ea typeface="Calibri"/>
              <a:cs typeface="Calibri"/>
              <a:sym typeface="Calibri"/>
            </a:endParaRPr>
          </a:p>
        </p:txBody>
      </p:sp>
      <p:sp>
        <p:nvSpPr>
          <p:cNvPr id="935" name="Google Shape;935;p84"/>
          <p:cNvSpPr txBox="1"/>
          <p:nvPr/>
        </p:nvSpPr>
        <p:spPr>
          <a:xfrm>
            <a:off x="8542359" y="238961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1</a:t>
            </a:r>
            <a:endParaRPr sz="2800">
              <a:solidFill>
                <a:schemeClr val="dk1"/>
              </a:solidFill>
              <a:latin typeface="Calibri"/>
              <a:ea typeface="Calibri"/>
              <a:cs typeface="Calibri"/>
              <a:sym typeface="Calibri"/>
            </a:endParaRPr>
          </a:p>
        </p:txBody>
      </p:sp>
      <p:sp>
        <p:nvSpPr>
          <p:cNvPr id="936" name="Google Shape;936;p84"/>
          <p:cNvSpPr txBox="1"/>
          <p:nvPr/>
        </p:nvSpPr>
        <p:spPr>
          <a:xfrm>
            <a:off x="2497637" y="498042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7" name="Google Shape;937;p84"/>
          <p:cNvSpPr txBox="1"/>
          <p:nvPr/>
        </p:nvSpPr>
        <p:spPr>
          <a:xfrm>
            <a:off x="5508572" y="504499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8" name="Google Shape;938;p84"/>
          <p:cNvSpPr txBox="1"/>
          <p:nvPr/>
        </p:nvSpPr>
        <p:spPr>
          <a:xfrm>
            <a:off x="8530922" y="506076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9" name="Google Shape;939;p84"/>
          <p:cNvSpPr txBox="1"/>
          <p:nvPr/>
        </p:nvSpPr>
        <p:spPr>
          <a:xfrm>
            <a:off x="1994950" y="55313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nl-BE" sz="2800">
                <a:solidFill>
                  <a:srgbClr val="FF0000"/>
                </a:solidFill>
                <a:latin typeface="Calibri"/>
                <a:ea typeface="Calibri"/>
                <a:cs typeface="Calibri"/>
                <a:sym typeface="Calibri"/>
              </a:rPr>
              <a:t>un</a:t>
            </a:r>
            <a:r>
              <a:rPr lang="nl-BE" sz="2800">
                <a:solidFill>
                  <a:srgbClr val="FF0000"/>
                </a:solidFill>
                <a:latin typeface="Calibri"/>
                <a:ea typeface="Calibri"/>
                <a:cs typeface="Calibri"/>
                <a:sym typeface="Calibri"/>
              </a:rPr>
              <a:t>informative pairs</a:t>
            </a:r>
            <a:endParaRPr sz="2800">
              <a:solidFill>
                <a:srgbClr val="FF0000"/>
              </a:solidFill>
              <a:latin typeface="Calibri"/>
              <a:ea typeface="Calibri"/>
              <a:cs typeface="Calibri"/>
              <a:sym typeface="Calibri"/>
            </a:endParaRPr>
          </a:p>
        </p:txBody>
      </p:sp>
      <p:sp>
        <p:nvSpPr>
          <p:cNvPr id="940" name="Google Shape;940;p84"/>
          <p:cNvSpPr txBox="1"/>
          <p:nvPr/>
        </p:nvSpPr>
        <p:spPr>
          <a:xfrm>
            <a:off x="3352675" y="6185250"/>
            <a:ext cx="5945700" cy="8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analyzed using lower rank outcome(s)</a:t>
            </a:r>
            <a:endParaRPr sz="2800">
              <a:solidFill>
                <a:schemeClr val="dk1"/>
              </a:solidFill>
              <a:latin typeface="Calibri"/>
              <a:ea typeface="Calibri"/>
              <a:cs typeface="Calibri"/>
              <a:sym typeface="Calibri"/>
            </a:endParaRPr>
          </a:p>
        </p:txBody>
      </p:sp>
      <p:sp>
        <p:nvSpPr>
          <p:cNvPr id="941" name="Google Shape;941;p84"/>
          <p:cNvSpPr/>
          <p:nvPr/>
        </p:nvSpPr>
        <p:spPr>
          <a:xfrm>
            <a:off x="2364250" y="6119400"/>
            <a:ext cx="988425" cy="413350"/>
          </a:xfrm>
          <a:custGeom>
            <a:rect b="b" l="l" r="r" t="t"/>
            <a:pathLst>
              <a:path extrusionOk="0" h="16534" w="39537">
                <a:moveTo>
                  <a:pt x="0" y="0"/>
                </a:moveTo>
                <a:lnTo>
                  <a:pt x="0" y="16534"/>
                </a:lnTo>
                <a:lnTo>
                  <a:pt x="39537" y="16534"/>
                </a:lnTo>
              </a:path>
            </a:pathLst>
          </a:custGeom>
          <a:noFill/>
          <a:ln cap="flat" cmpd="sng" w="38100">
            <a:solidFill>
              <a:srgbClr val="FF0000"/>
            </a:solidFill>
            <a:prstDash val="solid"/>
            <a:round/>
            <a:headEnd len="med" w="med" type="none"/>
            <a:tailEnd len="med" w="med" type="triangle"/>
          </a:ln>
        </p:spPr>
      </p:sp>
      <p:sp>
        <p:nvSpPr>
          <p:cNvPr id="942" name="Google Shape;942;p84"/>
          <p:cNvSpPr/>
          <p:nvPr/>
        </p:nvSpPr>
        <p:spPr>
          <a:xfrm>
            <a:off x="9572823" y="4018885"/>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8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g3371915fedd_1_168"/>
          <p:cNvPicPr preferRelativeResize="0"/>
          <p:nvPr/>
        </p:nvPicPr>
        <p:blipFill>
          <a:blip r:embed="rId3">
            <a:alphaModFix/>
          </a:blip>
          <a:stretch>
            <a:fillRect/>
          </a:stretch>
        </p:blipFill>
        <p:spPr>
          <a:xfrm>
            <a:off x="6389025" y="1720388"/>
            <a:ext cx="5772150" cy="581025"/>
          </a:xfrm>
          <a:prstGeom prst="rect">
            <a:avLst/>
          </a:prstGeom>
          <a:noFill/>
          <a:ln>
            <a:noFill/>
          </a:ln>
        </p:spPr>
      </p:pic>
      <p:cxnSp>
        <p:nvCxnSpPr>
          <p:cNvPr id="950" name="Google Shape;950;g3371915fedd_1_168"/>
          <p:cNvCxnSpPr/>
          <p:nvPr/>
        </p:nvCxnSpPr>
        <p:spPr>
          <a:xfrm flipH="1" rot="10800000">
            <a:off x="5872150" y="4972600"/>
            <a:ext cx="1256400" cy="873900"/>
          </a:xfrm>
          <a:prstGeom prst="straightConnector1">
            <a:avLst/>
          </a:prstGeom>
          <a:noFill/>
          <a:ln cap="flat" cmpd="sng" w="38100">
            <a:solidFill>
              <a:schemeClr val="dk2"/>
            </a:solidFill>
            <a:prstDash val="solid"/>
            <a:round/>
            <a:headEnd len="med" w="med" type="none"/>
            <a:tailEnd len="med" w="med" type="stealth"/>
          </a:ln>
        </p:spPr>
      </p:cxnSp>
      <p:sp>
        <p:nvSpPr>
          <p:cNvPr id="951" name="Google Shape;951;g3371915fedd_1_168"/>
          <p:cNvSpPr txBox="1"/>
          <p:nvPr/>
        </p:nvSpPr>
        <p:spPr>
          <a:xfrm>
            <a:off x="6944025" y="5683675"/>
            <a:ext cx="49623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 survivor in the </a:t>
            </a:r>
            <a:r>
              <a:rPr lang="nl-BE" sz="2800">
                <a:solidFill>
                  <a:srgbClr val="0070C0"/>
                </a:solidFill>
                <a:latin typeface="Calibri"/>
                <a:ea typeface="Calibri"/>
                <a:cs typeface="Calibri"/>
                <a:sym typeface="Calibri"/>
              </a:rPr>
              <a:t>other group</a:t>
            </a:r>
            <a:r>
              <a:rPr lang="nl-BE" sz="2800">
                <a:solidFill>
                  <a:schemeClr val="dk1"/>
                </a:solidFill>
                <a:latin typeface="Calibri"/>
                <a:ea typeface="Calibri"/>
                <a:cs typeface="Calibri"/>
                <a:sym typeface="Calibri"/>
              </a:rPr>
              <a:t> at the time of the observed event.</a:t>
            </a:r>
            <a:endParaRPr sz="2800">
              <a:solidFill>
                <a:schemeClr val="dk1"/>
              </a:solidFill>
              <a:latin typeface="Calibri"/>
              <a:ea typeface="Calibri"/>
              <a:cs typeface="Calibri"/>
              <a:sym typeface="Calibri"/>
            </a:endParaRPr>
          </a:p>
        </p:txBody>
      </p:sp>
      <p:cxnSp>
        <p:nvCxnSpPr>
          <p:cNvPr id="952" name="Google Shape;952;g3371915fedd_1_168"/>
          <p:cNvCxnSpPr/>
          <p:nvPr/>
        </p:nvCxnSpPr>
        <p:spPr>
          <a:xfrm flipH="1" rot="10800000">
            <a:off x="5775925" y="6232250"/>
            <a:ext cx="1168200" cy="8700"/>
          </a:xfrm>
          <a:prstGeom prst="straightConnector1">
            <a:avLst/>
          </a:prstGeom>
          <a:noFill/>
          <a:ln cap="flat" cmpd="sng" w="38100">
            <a:solidFill>
              <a:schemeClr val="dk2"/>
            </a:solidFill>
            <a:prstDash val="solid"/>
            <a:round/>
            <a:headEnd len="med" w="med" type="none"/>
            <a:tailEnd len="med" w="med" type="stealth"/>
          </a:ln>
        </p:spPr>
      </p:cxnSp>
      <p:sp>
        <p:nvSpPr>
          <p:cNvPr id="953" name="Google Shape;953;g3371915fedd_1_168"/>
          <p:cNvSpPr txBox="1"/>
          <p:nvPr/>
        </p:nvSpPr>
        <p:spPr>
          <a:xfrm>
            <a:off x="7051725" y="3634075"/>
            <a:ext cx="4962300" cy="14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Only 1 out 4 individuals </a:t>
            </a:r>
            <a:r>
              <a:rPr lang="nl-BE" sz="2800">
                <a:solidFill>
                  <a:srgbClr val="0070C0"/>
                </a:solidFill>
                <a:latin typeface="Calibri"/>
                <a:ea typeface="Calibri"/>
                <a:cs typeface="Calibri"/>
                <a:sym typeface="Calibri"/>
              </a:rPr>
              <a:t>in the other group</a:t>
            </a:r>
            <a:r>
              <a:rPr lang="nl-BE" sz="2800">
                <a:solidFill>
                  <a:schemeClr val="dk1"/>
                </a:solidFill>
                <a:latin typeface="Calibri"/>
                <a:ea typeface="Calibri"/>
                <a:cs typeface="Calibri"/>
                <a:sym typeface="Calibri"/>
              </a:rPr>
              <a:t> will</a:t>
            </a:r>
            <a:r>
              <a:rPr lang="nl-BE" sz="2800">
                <a:solidFill>
                  <a:schemeClr val="dk1"/>
                </a:solidFill>
                <a:latin typeface="Calibri"/>
                <a:ea typeface="Calibri"/>
                <a:cs typeface="Calibri"/>
                <a:sym typeface="Calibri"/>
              </a:rPr>
              <a:t> survive up to the time of the observed event.</a:t>
            </a:r>
            <a:endParaRPr sz="2800">
              <a:solidFill>
                <a:schemeClr val="dk1"/>
              </a:solidFill>
              <a:latin typeface="Calibri"/>
              <a:ea typeface="Calibri"/>
              <a:cs typeface="Calibri"/>
              <a:sym typeface="Calibri"/>
            </a:endParaRPr>
          </a:p>
        </p:txBody>
      </p:sp>
      <p:cxnSp>
        <p:nvCxnSpPr>
          <p:cNvPr id="954" name="Google Shape;954;g3371915fedd_1_168"/>
          <p:cNvCxnSpPr/>
          <p:nvPr/>
        </p:nvCxnSpPr>
        <p:spPr>
          <a:xfrm>
            <a:off x="6765125" y="2300275"/>
            <a:ext cx="1137000" cy="0"/>
          </a:xfrm>
          <a:prstGeom prst="straightConnector1">
            <a:avLst/>
          </a:prstGeom>
          <a:noFill/>
          <a:ln cap="flat" cmpd="sng" w="38100">
            <a:solidFill>
              <a:schemeClr val="dk2"/>
            </a:solidFill>
            <a:prstDash val="solid"/>
            <a:round/>
            <a:headEnd len="med" w="med" type="none"/>
            <a:tailEnd len="med" w="med" type="none"/>
          </a:ln>
        </p:spPr>
      </p:cxnSp>
      <p:sp>
        <p:nvSpPr>
          <p:cNvPr id="955" name="Google Shape;955;g3371915fedd_1_168"/>
          <p:cNvSpPr txBox="1"/>
          <p:nvPr/>
        </p:nvSpPr>
        <p:spPr>
          <a:xfrm>
            <a:off x="8402850" y="2380200"/>
            <a:ext cx="17445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p:txBody>
      </p:sp>
      <p:sp>
        <p:nvSpPr>
          <p:cNvPr id="956" name="Google Shape;956;g3371915fedd_1_168"/>
          <p:cNvSpPr txBox="1"/>
          <p:nvPr/>
        </p:nvSpPr>
        <p:spPr>
          <a:xfrm>
            <a:off x="6792575" y="2380200"/>
            <a:ext cx="1386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time to event</a:t>
            </a:r>
            <a:endParaRPr>
              <a:solidFill>
                <a:schemeClr val="dk1"/>
              </a:solidFill>
              <a:latin typeface="Calibri"/>
              <a:ea typeface="Calibri"/>
              <a:cs typeface="Calibri"/>
              <a:sym typeface="Calibri"/>
            </a:endParaRPr>
          </a:p>
          <a:p>
            <a:pPr indent="0" lvl="0" marL="0" rtl="0" algn="l">
              <a:spcBef>
                <a:spcPts val="0"/>
              </a:spcBef>
              <a:spcAft>
                <a:spcPts val="0"/>
              </a:spcAft>
              <a:buNone/>
            </a:pPr>
            <a:r>
              <a:rPr lang="nl-BE">
                <a:solidFill>
                  <a:schemeClr val="dk1"/>
                </a:solidFill>
                <a:latin typeface="Calibri"/>
                <a:ea typeface="Calibri"/>
                <a:cs typeface="Calibri"/>
                <a:sym typeface="Calibri"/>
              </a:rPr>
              <a:t>(right-censored)</a:t>
            </a:r>
            <a:endParaRPr>
              <a:solidFill>
                <a:schemeClr val="dk1"/>
              </a:solidFill>
              <a:latin typeface="Calibri"/>
              <a:ea typeface="Calibri"/>
              <a:cs typeface="Calibri"/>
              <a:sym typeface="Calibri"/>
            </a:endParaRPr>
          </a:p>
        </p:txBody>
      </p:sp>
      <p:cxnSp>
        <p:nvCxnSpPr>
          <p:cNvPr id="957" name="Google Shape;957;g3371915fedd_1_168"/>
          <p:cNvCxnSpPr/>
          <p:nvPr/>
        </p:nvCxnSpPr>
        <p:spPr>
          <a:xfrm>
            <a:off x="8296575" y="2299325"/>
            <a:ext cx="1008600" cy="2100"/>
          </a:xfrm>
          <a:prstGeom prst="straightConnector1">
            <a:avLst/>
          </a:prstGeom>
          <a:noFill/>
          <a:ln cap="flat" cmpd="sng" w="38100">
            <a:solidFill>
              <a:schemeClr val="dk2"/>
            </a:solidFill>
            <a:prstDash val="solid"/>
            <a:round/>
            <a:headEnd len="med" w="med" type="none"/>
            <a:tailEnd len="med" w="med" type="none"/>
          </a:ln>
        </p:spPr>
      </p:cxnSp>
      <p:sp>
        <p:nvSpPr>
          <p:cNvPr id="958" name="Google Shape;958;g3371915fedd_1_16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(example)</a:t>
            </a:r>
            <a:endParaRPr/>
          </a:p>
        </p:txBody>
      </p:sp>
      <p:sp>
        <p:nvSpPr>
          <p:cNvPr id="959" name="Google Shape;959;g3371915fedd_1_1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60" name="Google Shape;960;g3371915fedd_1_168"/>
          <p:cNvPicPr preferRelativeResize="0"/>
          <p:nvPr/>
        </p:nvPicPr>
        <p:blipFill>
          <a:blip r:embed="rId4">
            <a:alphaModFix/>
          </a:blip>
          <a:stretch>
            <a:fillRect/>
          </a:stretch>
        </p:blipFill>
        <p:spPr>
          <a:xfrm>
            <a:off x="13288" y="5683663"/>
            <a:ext cx="5915025" cy="714375"/>
          </a:xfrm>
          <a:prstGeom prst="rect">
            <a:avLst/>
          </a:prstGeom>
          <a:noFill/>
          <a:ln>
            <a:noFill/>
          </a:ln>
        </p:spPr>
      </p:pic>
      <p:pic>
        <p:nvPicPr>
          <p:cNvPr id="961" name="Google Shape;961;g3371915fedd_1_168" title="figure-KM-peron-withLG.png"/>
          <p:cNvPicPr preferRelativeResize="0"/>
          <p:nvPr/>
        </p:nvPicPr>
        <p:blipFill>
          <a:blip r:embed="rId5">
            <a:alphaModFix/>
          </a:blip>
          <a:stretch>
            <a:fillRect/>
          </a:stretch>
        </p:blipFill>
        <p:spPr>
          <a:xfrm>
            <a:off x="654025" y="1567988"/>
            <a:ext cx="5508965" cy="39684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3371915fedd_1_196"/>
          <p:cNvSpPr/>
          <p:nvPr/>
        </p:nvSpPr>
        <p:spPr>
          <a:xfrm>
            <a:off x="9791300" y="6570200"/>
            <a:ext cx="752700" cy="28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8" name="Google Shape;968;g3371915fedd_1_196"/>
          <p:cNvSpPr txBox="1"/>
          <p:nvPr>
            <p:ph idx="4294967295"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(formula)</a:t>
            </a:r>
            <a:endParaRPr/>
          </a:p>
        </p:txBody>
      </p:sp>
      <p:sp>
        <p:nvSpPr>
          <p:cNvPr id="969" name="Google Shape;969;g3371915fedd_1_196"/>
          <p:cNvSpPr txBox="1"/>
          <p:nvPr/>
        </p:nvSpPr>
        <p:spPr>
          <a:xfrm>
            <a:off x="8547800" y="6261850"/>
            <a:ext cx="2431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p>
        </p:txBody>
      </p:sp>
      <p:sp>
        <p:nvSpPr>
          <p:cNvPr id="970" name="Google Shape;970;g3371915fedd_1_19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71" name="Google Shape;971;g3371915fedd_1_196"/>
          <p:cNvPicPr preferRelativeResize="0"/>
          <p:nvPr/>
        </p:nvPicPr>
        <p:blipFill>
          <a:blip r:embed="rId3">
            <a:alphaModFix/>
          </a:blip>
          <a:stretch>
            <a:fillRect/>
          </a:stretch>
        </p:blipFill>
        <p:spPr>
          <a:xfrm>
            <a:off x="905175" y="1227950"/>
            <a:ext cx="9324975" cy="3714750"/>
          </a:xfrm>
          <a:prstGeom prst="rect">
            <a:avLst/>
          </a:prstGeom>
          <a:noFill/>
          <a:ln>
            <a:noFill/>
          </a:ln>
        </p:spPr>
      </p:pic>
      <p:sp>
        <p:nvSpPr>
          <p:cNvPr id="972" name="Google Shape;972;g3371915fedd_1_196"/>
          <p:cNvSpPr txBox="1"/>
          <p:nvPr/>
        </p:nvSpPr>
        <p:spPr>
          <a:xfrm>
            <a:off x="368025" y="4942700"/>
            <a:ext cx="17445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0 censored</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1 event</a:t>
            </a:r>
            <a:endParaRPr>
              <a:solidFill>
                <a:schemeClr val="dk1"/>
              </a:solidFill>
              <a:latin typeface="Calibri"/>
              <a:ea typeface="Calibri"/>
              <a:cs typeface="Calibri"/>
              <a:sym typeface="Calibri"/>
            </a:endParaRPr>
          </a:p>
        </p:txBody>
      </p:sp>
      <p:sp>
        <p:nvSpPr>
          <p:cNvPr id="973" name="Google Shape;973;g3371915fedd_1_196"/>
          <p:cNvSpPr txBox="1"/>
          <p:nvPr/>
        </p:nvSpPr>
        <p:spPr>
          <a:xfrm>
            <a:off x="10629500" y="1309825"/>
            <a:ext cx="12741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pairwise score</a:t>
            </a:r>
            <a:endParaRPr>
              <a:solidFill>
                <a:schemeClr val="dk1"/>
              </a:solidFill>
              <a:latin typeface="Calibri"/>
              <a:ea typeface="Calibri"/>
              <a:cs typeface="Calibri"/>
              <a:sym typeface="Calibri"/>
            </a:endParaRPr>
          </a:p>
        </p:txBody>
      </p:sp>
      <p:sp>
        <p:nvSpPr>
          <p:cNvPr id="974" name="Google Shape;974;g3371915fedd_1_196"/>
          <p:cNvSpPr txBox="1"/>
          <p:nvPr/>
        </p:nvSpPr>
        <p:spPr>
          <a:xfrm>
            <a:off x="4815000" y="5093975"/>
            <a:ext cx="3019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‘Similar’ right-censored event times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5" name="Google Shape;975;g3371915fedd_1_196"/>
          <p:cNvSpPr txBox="1"/>
          <p:nvPr/>
        </p:nvSpPr>
        <p:spPr>
          <a:xfrm>
            <a:off x="7892425" y="5041775"/>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experimental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6" name="Google Shape;976;g3371915fedd_1_196"/>
          <p:cNvSpPr txBox="1"/>
          <p:nvPr/>
        </p:nvSpPr>
        <p:spPr>
          <a:xfrm>
            <a:off x="2112525" y="5069150"/>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control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g3371915fedd_1_1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Handling right-</a:t>
            </a:r>
            <a:r>
              <a:rPr lang="nl-BE"/>
              <a:t>censoring with BuyseTest</a:t>
            </a:r>
            <a:endParaRPr/>
          </a:p>
        </p:txBody>
      </p:sp>
      <p:sp>
        <p:nvSpPr>
          <p:cNvPr id="983" name="Google Shape;983;g3371915fedd_1_179"/>
          <p:cNvSpPr txBox="1"/>
          <p:nvPr>
            <p:ph idx="1" type="body"/>
          </p:nvPr>
        </p:nvSpPr>
        <p:spPr>
          <a:xfrm>
            <a:off x="914400" y="1877640"/>
            <a:ext cx="10515600" cy="466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r>
              <a:rPr lang="nl-BE" sz="1800"/>
              <a:t>(BuyseTest: scoring.rule = "Gehan“)</a:t>
            </a:r>
            <a:endParaRPr/>
          </a:p>
          <a:p>
            <a:pPr indent="-374650" lvl="0" marL="914400" rtl="0" algn="l">
              <a:lnSpc>
                <a:spcPct val="115000"/>
              </a:lnSpc>
              <a:spcBef>
                <a:spcPts val="0"/>
              </a:spcBef>
              <a:spcAft>
                <a:spcPts val="0"/>
              </a:spcAft>
              <a:buSzPts val="2300"/>
              <a:buChar char="-"/>
            </a:pPr>
            <a:r>
              <a:rPr lang="nl-BE" sz="2300"/>
              <a:t>uninformative pairs = 0</a:t>
            </a:r>
            <a:endParaRPr sz="2300"/>
          </a:p>
          <a:p>
            <a:pPr indent="-374650" lvl="0" marL="914400" rtl="0" algn="l">
              <a:lnSpc>
                <a:spcPct val="115000"/>
              </a:lnSpc>
              <a:spcBef>
                <a:spcPts val="0"/>
              </a:spcBef>
              <a:spcAft>
                <a:spcPts val="0"/>
              </a:spcAft>
              <a:buSzPts val="2300"/>
              <a:buChar char="-"/>
            </a:pPr>
            <a:r>
              <a:rPr lang="nl-BE" sz="2300"/>
              <a:t>biased but easy to carry out and preserves type 1 error control </a:t>
            </a:r>
            <a:endParaRPr sz="2300"/>
          </a:p>
          <a:p>
            <a:pPr indent="0" lvl="0" marL="1371600" rtl="0" algn="l">
              <a:lnSpc>
                <a:spcPct val="90000"/>
              </a:lnSpc>
              <a:spcBef>
                <a:spcPts val="500"/>
              </a:spcBef>
              <a:spcAft>
                <a:spcPts val="0"/>
              </a:spcAft>
              <a:buNone/>
            </a:pPr>
            <a:r>
              <a:t/>
            </a:r>
            <a:endParaRPr sz="2300"/>
          </a:p>
          <a:p>
            <a:pPr indent="-241934" lvl="0" marL="228600" rtl="0" algn="l">
              <a:spcBef>
                <a:spcPts val="0"/>
              </a:spcBef>
              <a:spcAft>
                <a:spcPts val="0"/>
              </a:spcAft>
              <a:buSzPts val="2800"/>
              <a:buChar char="•"/>
            </a:pPr>
            <a:r>
              <a:rPr lang="nl-BE" u="sng"/>
              <a:t>Imputation</a:t>
            </a:r>
            <a:r>
              <a:rPr lang="nl-BE" u="sng"/>
              <a:t> approaches</a:t>
            </a:r>
            <a:r>
              <a:rPr lang="nl-BE"/>
              <a:t>: </a:t>
            </a:r>
            <a:r>
              <a:rPr lang="nl-BE" sz="1800"/>
              <a:t>(BuyseTest: scoring.rule = “Peron”)</a:t>
            </a:r>
            <a:endParaRPr/>
          </a:p>
          <a:p>
            <a:pPr indent="-381000" lvl="0" marL="914400" rtl="0" algn="l">
              <a:lnSpc>
                <a:spcPct val="115000"/>
              </a:lnSpc>
              <a:spcBef>
                <a:spcPts val="0"/>
              </a:spcBef>
              <a:spcAft>
                <a:spcPts val="0"/>
              </a:spcAft>
              <a:buSzPts val="2400"/>
              <a:buChar char="-"/>
            </a:pPr>
            <a:r>
              <a:rPr lang="nl-BE" sz="2400"/>
              <a:t>estimate a probability per pair based on a survival model</a:t>
            </a:r>
            <a:endParaRPr sz="2400"/>
          </a:p>
          <a:p>
            <a:pPr indent="-381000" lvl="0" marL="914400" rtl="0" algn="l">
              <a:lnSpc>
                <a:spcPct val="115000"/>
              </a:lnSpc>
              <a:spcBef>
                <a:spcPts val="0"/>
              </a:spcBef>
              <a:spcAft>
                <a:spcPts val="0"/>
              </a:spcAft>
              <a:buSzPts val="2400"/>
              <a:buChar char="-"/>
            </a:pPr>
            <a:r>
              <a:rPr lang="nl-BE" sz="2400"/>
              <a:t>default model: Kaplan-Meier stratified on treatment arm </a:t>
            </a:r>
            <a:endParaRPr sz="2400"/>
          </a:p>
          <a:p>
            <a:pPr indent="-381000" lvl="0" marL="914400" rtl="0" algn="l">
              <a:lnSpc>
                <a:spcPct val="115000"/>
              </a:lnSpc>
              <a:spcBef>
                <a:spcPts val="0"/>
              </a:spcBef>
              <a:spcAft>
                <a:spcPts val="0"/>
              </a:spcAft>
              <a:buSzPts val="2400"/>
              <a:buChar char="-"/>
            </a:pPr>
            <a:r>
              <a:rPr lang="nl-BE" sz="2400"/>
              <a:t>estimation and uncertainty quantification is more com</a:t>
            </a:r>
            <a:r>
              <a:rPr lang="nl-BE" sz="2400"/>
              <a:t>plex</a:t>
            </a:r>
            <a:endParaRPr sz="2400"/>
          </a:p>
          <a:p>
            <a:pPr indent="0" lvl="0" marL="1371600" rtl="0" algn="l">
              <a:spcBef>
                <a:spcPts val="1000"/>
              </a:spcBef>
              <a:spcAft>
                <a:spcPts val="0"/>
              </a:spcAft>
              <a:buNone/>
            </a:pPr>
            <a:r>
              <a:rPr lang="nl-BE" sz="2400"/>
              <a:t>                 </a:t>
            </a:r>
            <a:endParaRPr sz="2400"/>
          </a:p>
          <a:p>
            <a:pPr indent="-241934" lvl="0" marL="228600" rtl="0" algn="l">
              <a:spcBef>
                <a:spcPts val="0"/>
              </a:spcBef>
              <a:spcAft>
                <a:spcPts val="0"/>
              </a:spcAft>
              <a:buSzPts val="2800"/>
              <a:buChar char="•"/>
            </a:pPr>
            <a:r>
              <a:rPr lang="nl-BE" sz="2400"/>
              <a:t>Add-hoc/other </a:t>
            </a:r>
            <a:r>
              <a:rPr lang="nl-BE" u="sng"/>
              <a:t> approaches</a:t>
            </a:r>
            <a:r>
              <a:rPr lang="nl-BE"/>
              <a:t>: </a:t>
            </a:r>
            <a:r>
              <a:rPr lang="nl-BE" sz="1800"/>
              <a:t>(BuyseTest: correction.uninf=1 or 2)</a:t>
            </a:r>
            <a:endParaRPr sz="1800"/>
          </a:p>
          <a:p>
            <a:pPr indent="0" lvl="0" marL="228600" rtl="0" algn="l">
              <a:spcBef>
                <a:spcPts val="0"/>
              </a:spcBef>
              <a:spcAft>
                <a:spcPts val="0"/>
              </a:spcAft>
              <a:buNone/>
            </a:pPr>
            <a:r>
              <a:rPr lang="nl-BE" sz="1800"/>
              <a:t>                  </a:t>
            </a:r>
            <a:r>
              <a:rPr lang="nl-BE" sz="2400"/>
              <a:t>superior alternatives</a:t>
            </a:r>
            <a:endParaRPr sz="1800"/>
          </a:p>
        </p:txBody>
      </p:sp>
      <p:sp>
        <p:nvSpPr>
          <p:cNvPr id="984" name="Google Shape;984;g3371915fedd_1_179"/>
          <p:cNvSpPr txBox="1"/>
          <p:nvPr/>
        </p:nvSpPr>
        <p:spPr>
          <a:xfrm>
            <a:off x="9649025" y="34882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a:t>
            </a:r>
            <a:r>
              <a:rPr i="1" lang="nl-BE" sz="1600">
                <a:solidFill>
                  <a:schemeClr val="dk1"/>
                </a:solidFill>
                <a:latin typeface="Calibri"/>
                <a:ea typeface="Calibri"/>
                <a:cs typeface="Calibri"/>
                <a:sym typeface="Calibri"/>
              </a:rPr>
              <a:t>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985" name="Google Shape;985;g3371915fedd_1_179"/>
          <p:cNvSpPr txBox="1"/>
          <p:nvPr/>
        </p:nvSpPr>
        <p:spPr>
          <a:xfrm>
            <a:off x="9649025" y="21670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986" name="Google Shape;986;g3371915fedd_1_179"/>
          <p:cNvSpPr txBox="1"/>
          <p:nvPr/>
        </p:nvSpPr>
        <p:spPr>
          <a:xfrm>
            <a:off x="9574775" y="4698975"/>
            <a:ext cx="24312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Ozenne et al. SMMR (2021)</a:t>
            </a:r>
            <a:endParaRPr sz="2800">
              <a:solidFill>
                <a:schemeClr val="dk1"/>
              </a:solidFill>
              <a:latin typeface="Calibri"/>
              <a:ea typeface="Calibri"/>
              <a:cs typeface="Calibri"/>
              <a:sym typeface="Calibri"/>
            </a:endParaRPr>
          </a:p>
        </p:txBody>
      </p:sp>
      <p:sp>
        <p:nvSpPr>
          <p:cNvPr id="987" name="Google Shape;987;g3371915fedd_1_179"/>
          <p:cNvSpPr txBox="1"/>
          <p:nvPr/>
        </p:nvSpPr>
        <p:spPr>
          <a:xfrm>
            <a:off x="9649025" y="5588025"/>
            <a:ext cx="30123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nl-BE" sz="1600">
                <a:solidFill>
                  <a:schemeClr val="dk1"/>
                </a:solidFill>
                <a:latin typeface="Calibri"/>
                <a:ea typeface="Calibri"/>
                <a:cs typeface="Calibri"/>
                <a:sym typeface="Calibri"/>
              </a:rPr>
              <a:t>Péron et al. Biom J (2021)</a:t>
            </a:r>
            <a:endParaRPr sz="2800">
              <a:solidFill>
                <a:schemeClr val="dk1"/>
              </a:solidFill>
              <a:latin typeface="Calibri"/>
              <a:ea typeface="Calibri"/>
              <a:cs typeface="Calibri"/>
              <a:sym typeface="Calibri"/>
            </a:endParaRPr>
          </a:p>
        </p:txBody>
      </p:sp>
      <p:sp>
        <p:nvSpPr>
          <p:cNvPr id="988" name="Google Shape;988;g3371915fedd_1_179"/>
          <p:cNvSpPr/>
          <p:nvPr/>
        </p:nvSpPr>
        <p:spPr>
          <a:xfrm>
            <a:off x="1624025" y="6045550"/>
            <a:ext cx="362100" cy="328500"/>
          </a:xfrm>
          <a:prstGeom prst="noSmoking">
            <a:avLst>
              <a:gd fmla="val 18750" name="adj"/>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9" name="Google Shape;989;g3371915fedd_1_1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337ea67d3d5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build-in imputation approach</a:t>
            </a:r>
            <a:endParaRPr/>
          </a:p>
        </p:txBody>
      </p:sp>
      <p:pic>
        <p:nvPicPr>
          <p:cNvPr id="996" name="Google Shape;996;g337ea67d3d5_0_25"/>
          <p:cNvPicPr preferRelativeResize="0"/>
          <p:nvPr/>
        </p:nvPicPr>
        <p:blipFill>
          <a:blip r:embed="rId3">
            <a:alphaModFix/>
          </a:blip>
          <a:stretch>
            <a:fillRect/>
          </a:stretch>
        </p:blipFill>
        <p:spPr>
          <a:xfrm>
            <a:off x="938900" y="1690825"/>
            <a:ext cx="10363894" cy="1178815"/>
          </a:xfrm>
          <a:prstGeom prst="rect">
            <a:avLst/>
          </a:prstGeom>
          <a:noFill/>
          <a:ln>
            <a:noFill/>
          </a:ln>
        </p:spPr>
      </p:pic>
      <p:pic>
        <p:nvPicPr>
          <p:cNvPr id="997" name="Google Shape;997;g337ea67d3d5_0_25"/>
          <p:cNvPicPr preferRelativeResize="0"/>
          <p:nvPr/>
        </p:nvPicPr>
        <p:blipFill>
          <a:blip r:embed="rId4">
            <a:alphaModFix/>
          </a:blip>
          <a:stretch>
            <a:fillRect/>
          </a:stretch>
        </p:blipFill>
        <p:spPr>
          <a:xfrm>
            <a:off x="938900" y="2869640"/>
            <a:ext cx="10363894" cy="1221423"/>
          </a:xfrm>
          <a:prstGeom prst="rect">
            <a:avLst/>
          </a:prstGeom>
          <a:noFill/>
          <a:ln>
            <a:noFill/>
          </a:ln>
        </p:spPr>
      </p:pic>
      <p:pic>
        <p:nvPicPr>
          <p:cNvPr id="998" name="Google Shape;998;g337ea67d3d5_0_25"/>
          <p:cNvPicPr preferRelativeResize="0"/>
          <p:nvPr/>
        </p:nvPicPr>
        <p:blipFill>
          <a:blip r:embed="rId5">
            <a:alphaModFix/>
          </a:blip>
          <a:stretch>
            <a:fillRect/>
          </a:stretch>
        </p:blipFill>
        <p:spPr>
          <a:xfrm>
            <a:off x="938900" y="4243462"/>
            <a:ext cx="10363898" cy="1194045"/>
          </a:xfrm>
          <a:prstGeom prst="rect">
            <a:avLst/>
          </a:prstGeom>
          <a:noFill/>
          <a:ln>
            <a:noFill/>
          </a:ln>
        </p:spPr>
      </p:pic>
      <p:pic>
        <p:nvPicPr>
          <p:cNvPr id="999" name="Google Shape;999;g337ea67d3d5_0_25"/>
          <p:cNvPicPr preferRelativeResize="0"/>
          <p:nvPr/>
        </p:nvPicPr>
        <p:blipFill>
          <a:blip r:embed="rId6">
            <a:alphaModFix/>
          </a:blip>
          <a:stretch>
            <a:fillRect/>
          </a:stretch>
        </p:blipFill>
        <p:spPr>
          <a:xfrm>
            <a:off x="935064" y="5498490"/>
            <a:ext cx="10629636" cy="1216535"/>
          </a:xfrm>
          <a:prstGeom prst="rect">
            <a:avLst/>
          </a:prstGeom>
          <a:noFill/>
          <a:ln>
            <a:noFill/>
          </a:ln>
        </p:spPr>
      </p:pic>
      <p:cxnSp>
        <p:nvCxnSpPr>
          <p:cNvPr id="1000" name="Google Shape;1000;g337ea67d3d5_0_25"/>
          <p:cNvCxnSpPr/>
          <p:nvPr/>
        </p:nvCxnSpPr>
        <p:spPr>
          <a:xfrm flipH="1" rot="10800000">
            <a:off x="6181050" y="2465075"/>
            <a:ext cx="2602500" cy="17100"/>
          </a:xfrm>
          <a:prstGeom prst="straightConnector1">
            <a:avLst/>
          </a:prstGeom>
          <a:noFill/>
          <a:ln cap="flat" cmpd="sng" w="38100">
            <a:solidFill>
              <a:srgbClr val="C00000"/>
            </a:solidFill>
            <a:prstDash val="solid"/>
            <a:round/>
            <a:headEnd len="med" w="med" type="none"/>
            <a:tailEnd len="med" w="med" type="none"/>
          </a:ln>
        </p:spPr>
      </p:cxnSp>
      <p:cxnSp>
        <p:nvCxnSpPr>
          <p:cNvPr id="1001" name="Google Shape;1001;g337ea67d3d5_0_25"/>
          <p:cNvCxnSpPr/>
          <p:nvPr/>
        </p:nvCxnSpPr>
        <p:spPr>
          <a:xfrm flipH="1" rot="10800000">
            <a:off x="6181050" y="5049750"/>
            <a:ext cx="2602500" cy="17100"/>
          </a:xfrm>
          <a:prstGeom prst="straightConnector1">
            <a:avLst/>
          </a:prstGeom>
          <a:noFill/>
          <a:ln cap="flat" cmpd="sng" w="38100">
            <a:solidFill>
              <a:srgbClr val="C00000"/>
            </a:solidFill>
            <a:prstDash val="solid"/>
            <a:round/>
            <a:headEnd len="med" w="med" type="none"/>
            <a:tailEnd len="med" w="med" type="none"/>
          </a:ln>
        </p:spPr>
      </p:cxnSp>
      <p:sp>
        <p:nvSpPr>
          <p:cNvPr id="1002" name="Google Shape;1002;g337ea67d3d5_0_25"/>
          <p:cNvSpPr txBox="1"/>
          <p:nvPr/>
        </p:nvSpPr>
        <p:spPr>
          <a:xfrm>
            <a:off x="8384050" y="2482175"/>
            <a:ext cx="3878400" cy="17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store pairwise score (U</a:t>
            </a:r>
            <a:r>
              <a:rPr baseline="-25000" lang="nl-BE" sz="2800">
                <a:solidFill>
                  <a:schemeClr val="dk1"/>
                </a:solidFill>
                <a:latin typeface="Calibri"/>
                <a:ea typeface="Calibri"/>
                <a:cs typeface="Calibri"/>
                <a:sym typeface="Calibri"/>
              </a:rPr>
              <a:t>ij</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             memory intensive</a:t>
            </a:r>
            <a:endParaRPr sz="2800">
              <a:solidFill>
                <a:schemeClr val="dk1"/>
              </a:solidFill>
              <a:latin typeface="Calibri"/>
              <a:ea typeface="Calibri"/>
              <a:cs typeface="Calibri"/>
              <a:sym typeface="Calibri"/>
            </a:endParaRPr>
          </a:p>
        </p:txBody>
      </p:sp>
      <p:pic>
        <p:nvPicPr>
          <p:cNvPr id="1003" name="Google Shape;1003;g337ea67d3d5_0_25"/>
          <p:cNvPicPr preferRelativeResize="0"/>
          <p:nvPr/>
        </p:nvPicPr>
        <p:blipFill>
          <a:blip r:embed="rId7">
            <a:alphaModFix/>
          </a:blip>
          <a:stretch>
            <a:fillRect/>
          </a:stretch>
        </p:blipFill>
        <p:spPr>
          <a:xfrm>
            <a:off x="8850870" y="3024938"/>
            <a:ext cx="589062" cy="554400"/>
          </a:xfrm>
          <a:prstGeom prst="rect">
            <a:avLst/>
          </a:prstGeom>
          <a:noFill/>
          <a:ln>
            <a:noFill/>
          </a:ln>
        </p:spPr>
      </p:pic>
      <p:sp>
        <p:nvSpPr>
          <p:cNvPr id="1004" name="Google Shape;1004;g337ea67d3d5_0_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3371915fedd_1_218"/>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Several other corrections </a:t>
            </a:r>
            <a:endParaRPr/>
          </a:p>
        </p:txBody>
      </p:sp>
      <p:sp>
        <p:nvSpPr>
          <p:cNvPr id="1011" name="Google Shape;1011;g3371915fedd_1_218"/>
          <p:cNvSpPr txBox="1"/>
          <p:nvPr>
            <p:ph idx="1" type="body"/>
          </p:nvPr>
        </p:nvSpPr>
        <p:spPr>
          <a:xfrm>
            <a:off x="914400" y="1268050"/>
            <a:ext cx="10515600" cy="439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A5A5A5"/>
              </a:buClr>
              <a:buSzPts val="2400"/>
              <a:buChar char="-"/>
            </a:pPr>
            <a:r>
              <a:rPr lang="nl-BE" sz="2400">
                <a:solidFill>
                  <a:srgbClr val="A5A5A5"/>
                </a:solidFill>
              </a:rPr>
              <a:t>Gehan: uninformative pairs = 0</a:t>
            </a:r>
            <a:endParaRPr sz="2400">
              <a:solidFill>
                <a:srgbClr val="A5A5A5"/>
              </a:solidFill>
            </a:endParaRPr>
          </a:p>
          <a:p>
            <a:pPr indent="-381000" lvl="0" marL="914400" rtl="0" algn="l">
              <a:lnSpc>
                <a:spcPct val="90000"/>
              </a:lnSpc>
              <a:spcBef>
                <a:spcPts val="0"/>
              </a:spcBef>
              <a:spcAft>
                <a:spcPts val="0"/>
              </a:spcAft>
              <a:buSzPts val="2400"/>
              <a:buChar char="-"/>
            </a:pPr>
            <a:r>
              <a:rPr lang="nl-BE" sz="2400"/>
              <a:t>Harrell: ignore uninformative pairs</a:t>
            </a:r>
            <a:endParaRPr sz="2400"/>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p>
          <a:p>
            <a:pPr indent="-381000" lvl="0" marL="914400" rtl="0" algn="l">
              <a:spcBef>
                <a:spcPts val="0"/>
              </a:spcBef>
              <a:spcAft>
                <a:spcPts val="0"/>
              </a:spcAft>
              <a:buSzPts val="2400"/>
              <a:buChar char="-"/>
            </a:pPr>
            <a:r>
              <a:rPr lang="nl-BE" sz="2400"/>
              <a:t>Latta: </a:t>
            </a:r>
            <a:r>
              <a:rPr lang="nl-BE" sz="2400"/>
              <a:t>Kaplan-Meier (common to both arms)</a:t>
            </a:r>
            <a:endParaRPr sz="2400"/>
          </a:p>
          <a:p>
            <a:pPr indent="-381000" lvl="0" marL="914400" rtl="0" algn="l">
              <a:spcBef>
                <a:spcPts val="0"/>
              </a:spcBef>
              <a:spcAft>
                <a:spcPts val="0"/>
              </a:spcAft>
              <a:buClr>
                <a:srgbClr val="9E9E9E"/>
              </a:buClr>
              <a:buSzPts val="2400"/>
              <a:buChar char="-"/>
            </a:pPr>
            <a:r>
              <a:rPr lang="nl-BE" sz="2400">
                <a:solidFill>
                  <a:srgbClr val="9E9E9E"/>
                </a:solidFill>
              </a:rPr>
              <a:t>Peron: Kaplan</a:t>
            </a:r>
            <a:r>
              <a:rPr lang="nl-BE" sz="2400">
                <a:solidFill>
                  <a:srgbClr val="9E9E9E"/>
                </a:solidFill>
              </a:rPr>
              <a:t>-Meier stratified on treatment arm </a:t>
            </a:r>
            <a:endParaRPr sz="2400">
              <a:solidFill>
                <a:srgbClr val="9E9E9E"/>
              </a:solidFill>
            </a:endParaRPr>
          </a:p>
          <a:p>
            <a:pPr indent="-381000" lvl="0" marL="914400" rtl="0" algn="l">
              <a:spcBef>
                <a:spcPts val="0"/>
              </a:spcBef>
              <a:spcAft>
                <a:spcPts val="0"/>
              </a:spcAft>
              <a:buSzPts val="2400"/>
              <a:buChar char="-"/>
            </a:pPr>
            <a:r>
              <a:rPr lang="nl-BE" sz="2400"/>
              <a:t>Efron: same but</a:t>
            </a:r>
            <a:r>
              <a:rPr lang="nl-BE" sz="2400"/>
              <a:t> constrained to 0 at end of follow-up</a:t>
            </a:r>
            <a:endParaRPr sz="2400"/>
          </a:p>
          <a:p>
            <a:pPr indent="-381000" lvl="0" marL="914400" rtl="0" algn="l">
              <a:spcBef>
                <a:spcPts val="0"/>
              </a:spcBef>
              <a:spcAft>
                <a:spcPts val="0"/>
              </a:spcAft>
              <a:buSzPts val="2400"/>
              <a:buChar char="-"/>
            </a:pPr>
            <a:r>
              <a:rPr lang="nl-BE" sz="2400"/>
              <a:t>De Backer: use extreme value tail model</a:t>
            </a:r>
            <a:endParaRPr sz="2400"/>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t>
            </a:r>
            <a:r>
              <a:rPr lang="nl-BE" u="sng"/>
              <a:t>approaches</a:t>
            </a:r>
            <a:r>
              <a:rPr lang="nl-BE"/>
              <a:t>: inverse probability of censoring</a:t>
            </a:r>
            <a:endParaRPr sz="1800"/>
          </a:p>
          <a:p>
            <a:pPr indent="-381000" lvl="0" marL="914400" rtl="0" algn="l">
              <a:spcBef>
                <a:spcPts val="0"/>
              </a:spcBef>
              <a:spcAft>
                <a:spcPts val="0"/>
              </a:spcAft>
              <a:buSzPts val="2400"/>
              <a:buChar char="-"/>
            </a:pPr>
            <a:r>
              <a:rPr lang="nl-BE" sz="2400"/>
              <a:t>Datta: pairs with censored event weight 0</a:t>
            </a:r>
            <a:endParaRPr sz="2400"/>
          </a:p>
          <a:p>
            <a:pPr indent="-381000" lvl="0" marL="914400" rtl="0" algn="l">
              <a:spcBef>
                <a:spcPts val="0"/>
              </a:spcBef>
              <a:spcAft>
                <a:spcPts val="0"/>
              </a:spcAft>
              <a:buSzPts val="2400"/>
              <a:buChar char="-"/>
            </a:pPr>
            <a:r>
              <a:rPr lang="nl-BE" sz="2400"/>
              <a:t>Dong: ‘Gehan’-like alternative </a:t>
            </a:r>
            <a:endParaRPr sz="2400"/>
          </a:p>
        </p:txBody>
      </p:sp>
      <p:sp>
        <p:nvSpPr>
          <p:cNvPr id="1012" name="Google Shape;1012;g3371915fedd_1_218"/>
          <p:cNvSpPr txBox="1"/>
          <p:nvPr/>
        </p:nvSpPr>
        <p:spPr>
          <a:xfrm>
            <a:off x="914400" y="895350"/>
            <a:ext cx="950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600">
                <a:solidFill>
                  <a:schemeClr val="dk1"/>
                </a:solidFill>
                <a:latin typeface="Calibri"/>
                <a:ea typeface="Calibri"/>
                <a:cs typeface="Calibri"/>
                <a:sym typeface="Calibri"/>
              </a:rPr>
              <a:t>See</a:t>
            </a:r>
            <a:r>
              <a:rPr i="1" lang="nl-BE" sz="1600">
                <a:solidFill>
                  <a:schemeClr val="dk1"/>
                </a:solidFill>
                <a:latin typeface="Calibri"/>
                <a:ea typeface="Calibri"/>
                <a:cs typeface="Calibri"/>
                <a:sym typeface="Calibri"/>
              </a:rPr>
              <a:t> </a:t>
            </a:r>
            <a:r>
              <a:rPr i="1" lang="nl-BE" sz="1600">
                <a:solidFill>
                  <a:schemeClr val="dk1"/>
                </a:solidFill>
                <a:latin typeface="Calibri"/>
                <a:ea typeface="Calibri"/>
                <a:cs typeface="Calibri"/>
                <a:sym typeface="Calibri"/>
              </a:rPr>
              <a:t>Deltuvaite-Thomas et al. Biometrical journal (2022) </a:t>
            </a:r>
            <a:r>
              <a:rPr lang="nl-BE" sz="1600">
                <a:solidFill>
                  <a:schemeClr val="dk1"/>
                </a:solidFill>
                <a:latin typeface="Calibri"/>
                <a:ea typeface="Calibri"/>
                <a:cs typeface="Calibri"/>
                <a:sym typeface="Calibri"/>
              </a:rPr>
              <a:t>for an overview</a:t>
            </a:r>
            <a:endParaRPr/>
          </a:p>
        </p:txBody>
      </p:sp>
      <p:sp>
        <p:nvSpPr>
          <p:cNvPr id="1013" name="Google Shape;1013;g3371915fedd_1_218"/>
          <p:cNvSpPr txBox="1"/>
          <p:nvPr/>
        </p:nvSpPr>
        <p:spPr>
          <a:xfrm>
            <a:off x="9649021" y="2844750"/>
            <a:ext cx="2282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Latta Biometrika (1977) </a:t>
            </a:r>
            <a:endParaRPr/>
          </a:p>
        </p:txBody>
      </p:sp>
      <p:sp>
        <p:nvSpPr>
          <p:cNvPr id="1014" name="Google Shape;1014;g3371915fedd_1_218"/>
          <p:cNvSpPr txBox="1"/>
          <p:nvPr/>
        </p:nvSpPr>
        <p:spPr>
          <a:xfrm>
            <a:off x="9649025" y="31834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rgbClr val="9E9E9E"/>
                </a:solidFill>
                <a:latin typeface="Calibri"/>
                <a:ea typeface="Calibri"/>
                <a:cs typeface="Calibri"/>
                <a:sym typeface="Calibri"/>
              </a:rPr>
              <a:t>Péron et al. SMMR (2016)</a:t>
            </a:r>
            <a:endParaRPr i="1" sz="1600">
              <a:solidFill>
                <a:srgbClr val="9E9E9E"/>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1015" name="Google Shape;1015;g3371915fedd_1_218"/>
          <p:cNvSpPr txBox="1"/>
          <p:nvPr/>
        </p:nvSpPr>
        <p:spPr>
          <a:xfrm>
            <a:off x="9649025" y="15574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rgbClr val="9E9E9E"/>
                </a:solidFill>
                <a:latin typeface="Calibri"/>
                <a:ea typeface="Calibri"/>
                <a:cs typeface="Calibri"/>
                <a:sym typeface="Calibri"/>
              </a:rPr>
              <a:t>Gehan Biometrika (1965)</a:t>
            </a:r>
            <a:endParaRPr>
              <a:solidFill>
                <a:srgbClr val="9E9E9E"/>
              </a:solidFill>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1016" name="Google Shape;1016;g3371915fedd_1_218"/>
          <p:cNvSpPr txBox="1"/>
          <p:nvPr/>
        </p:nvSpPr>
        <p:spPr>
          <a:xfrm>
            <a:off x="8630825" y="3510400"/>
            <a:ext cx="3449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Efron Proc 5th Berkeley Symposium on </a:t>
            </a:r>
            <a:r>
              <a:rPr i="1" lang="nl-BE" sz="1600">
                <a:solidFill>
                  <a:schemeClr val="dk1"/>
                </a:solidFill>
                <a:latin typeface="Calibri"/>
                <a:ea typeface="Calibri"/>
                <a:cs typeface="Calibri"/>
                <a:sym typeface="Calibri"/>
              </a:rPr>
              <a:t>Math.</a:t>
            </a:r>
            <a:r>
              <a:rPr i="1" lang="nl-BE" sz="1600">
                <a:solidFill>
                  <a:schemeClr val="dk1"/>
                </a:solidFill>
                <a:latin typeface="Calibri"/>
                <a:ea typeface="Calibri"/>
                <a:cs typeface="Calibri"/>
                <a:sym typeface="Calibri"/>
              </a:rPr>
              <a:t> Stat. and Proba. (1967)</a:t>
            </a:r>
            <a:endParaRPr/>
          </a:p>
        </p:txBody>
      </p:sp>
      <p:sp>
        <p:nvSpPr>
          <p:cNvPr id="1017" name="Google Shape;1017;g3371915fedd_1_218"/>
          <p:cNvSpPr txBox="1"/>
          <p:nvPr/>
        </p:nvSpPr>
        <p:spPr>
          <a:xfrm>
            <a:off x="9649025" y="1908300"/>
            <a:ext cx="2543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Harrell et al. JAMA (1982)</a:t>
            </a:r>
            <a:endParaRPr/>
          </a:p>
        </p:txBody>
      </p:sp>
      <p:sp>
        <p:nvSpPr>
          <p:cNvPr id="1018" name="Google Shape;1018;g3371915fedd_1_218"/>
          <p:cNvSpPr txBox="1"/>
          <p:nvPr/>
        </p:nvSpPr>
        <p:spPr>
          <a:xfrm>
            <a:off x="7241700" y="4801100"/>
            <a:ext cx="4689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Datta et al. Scandinavian Journal of Statistics (2010)</a:t>
            </a:r>
            <a:endParaRPr sz="2800">
              <a:solidFill>
                <a:schemeClr val="dk1"/>
              </a:solidFill>
              <a:latin typeface="Calibri"/>
              <a:ea typeface="Calibri"/>
              <a:cs typeface="Calibri"/>
              <a:sym typeface="Calibri"/>
            </a:endParaRPr>
          </a:p>
        </p:txBody>
      </p:sp>
      <p:sp>
        <p:nvSpPr>
          <p:cNvPr id="1019" name="Google Shape;1019;g3371915fedd_1_218"/>
          <p:cNvSpPr txBox="1"/>
          <p:nvPr/>
        </p:nvSpPr>
        <p:spPr>
          <a:xfrm>
            <a:off x="7010400" y="5158950"/>
            <a:ext cx="5069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Dong et al. Journal of Biopharmaceutical Statistics (2020)</a:t>
            </a:r>
            <a:endParaRPr sz="2800">
              <a:solidFill>
                <a:schemeClr val="dk1"/>
              </a:solidFill>
              <a:latin typeface="Calibri"/>
              <a:ea typeface="Calibri"/>
              <a:cs typeface="Calibri"/>
              <a:sym typeface="Calibri"/>
            </a:endParaRPr>
          </a:p>
        </p:txBody>
      </p:sp>
      <p:sp>
        <p:nvSpPr>
          <p:cNvPr id="1020" name="Google Shape;1020;g3371915fedd_1_218"/>
          <p:cNvSpPr txBox="1"/>
          <p:nvPr/>
        </p:nvSpPr>
        <p:spPr>
          <a:xfrm>
            <a:off x="9304901" y="4023775"/>
            <a:ext cx="2714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Pharm Stat. (2023)</a:t>
            </a:r>
            <a:endParaRPr/>
          </a:p>
        </p:txBody>
      </p:sp>
      <p:sp>
        <p:nvSpPr>
          <p:cNvPr id="1021" name="Google Shape;1021;g3371915fedd_1_2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022" name="Google Shape;1022;g3371915fedd_1_218"/>
          <p:cNvPicPr preferRelativeResize="0"/>
          <p:nvPr/>
        </p:nvPicPr>
        <p:blipFill rotWithShape="1">
          <a:blip r:embed="rId3">
            <a:alphaModFix/>
          </a:blip>
          <a:srcRect b="36614" l="15363" r="16293" t="37710"/>
          <a:stretch/>
        </p:blipFill>
        <p:spPr>
          <a:xfrm>
            <a:off x="392240" y="6017650"/>
            <a:ext cx="901470" cy="338701"/>
          </a:xfrm>
          <a:prstGeom prst="rect">
            <a:avLst/>
          </a:prstGeom>
          <a:noFill/>
          <a:ln>
            <a:noFill/>
          </a:ln>
        </p:spPr>
      </p:pic>
      <p:cxnSp>
        <p:nvCxnSpPr>
          <p:cNvPr id="1023" name="Google Shape;1023;g3371915fedd_1_218"/>
          <p:cNvCxnSpPr>
            <a:endCxn id="1022" idx="0"/>
          </p:cNvCxnSpPr>
          <p:nvPr/>
        </p:nvCxnSpPr>
        <p:spPr>
          <a:xfrm>
            <a:off x="836075" y="2843950"/>
            <a:ext cx="6900" cy="3173700"/>
          </a:xfrm>
          <a:prstGeom prst="straightConnector1">
            <a:avLst/>
          </a:prstGeom>
          <a:noFill/>
          <a:ln cap="flat" cmpd="sng" w="38100">
            <a:solidFill>
              <a:schemeClr val="dk2"/>
            </a:solidFill>
            <a:prstDash val="solid"/>
            <a:round/>
            <a:headEnd len="med" w="med" type="none"/>
            <a:tailEnd len="med" w="med" type="none"/>
          </a:ln>
        </p:spPr>
      </p:cxnSp>
      <p:sp>
        <p:nvSpPr>
          <p:cNvPr id="1024" name="Google Shape;1024;g3371915fedd_1_218"/>
          <p:cNvSpPr txBox="1"/>
          <p:nvPr/>
        </p:nvSpPr>
        <p:spPr>
          <a:xfrm>
            <a:off x="1439925" y="5695675"/>
            <a:ext cx="102627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The Kaplan Meier estimators (</a:t>
            </a: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a:t>
            </a:r>
            <a:r>
              <a:rPr lang="nl-BE" sz="2000">
                <a:solidFill>
                  <a:schemeClr val="dk1"/>
                </a:solidFill>
                <a:latin typeface="Calibri"/>
                <a:ea typeface="Calibri"/>
                <a:cs typeface="Calibri"/>
                <a:sym typeface="Calibri"/>
              </a:rPr>
              <a:t>event of interest, </a:t>
            </a:r>
            <a:r>
              <a:rPr lang="nl-BE" sz="2000">
                <a:solidFill>
                  <a:schemeClr val="dk1"/>
                </a:solidFill>
                <a:latin typeface="Calibri"/>
                <a:ea typeface="Calibri"/>
                <a:cs typeface="Calibri"/>
                <a:sym typeface="Calibri"/>
              </a:rPr>
              <a:t>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censoring</a:t>
            </a:r>
            <a:r>
              <a:rPr lang="nl-BE" sz="2000">
                <a:solidFill>
                  <a:schemeClr val="dk1"/>
                </a:solidFill>
                <a:latin typeface="Calibri"/>
                <a:ea typeface="Calibri"/>
                <a:cs typeface="Calibri"/>
                <a:sym typeface="Calibri"/>
              </a:rPr>
              <a:t>) satisfy:</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number still at risk at time t+ / sample size</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-&gt; similarities between weighting and imputation: Efron/Datta           Peron/Dong</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3371915fedd_1_265"/>
          <p:cNvSpPr txBox="1"/>
          <p:nvPr>
            <p:ph idx="1" type="body"/>
          </p:nvPr>
        </p:nvSpPr>
        <p:spPr>
          <a:xfrm>
            <a:off x="914400" y="1268051"/>
            <a:ext cx="10515600" cy="523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00B050"/>
              </a:buClr>
              <a:buSzPts val="2400"/>
              <a:buChar char="-"/>
            </a:pPr>
            <a:r>
              <a:rPr lang="nl-BE" sz="2400">
                <a:solidFill>
                  <a:srgbClr val="00B050"/>
                </a:solidFill>
              </a:rPr>
              <a:t>Gehan: uninformative pairs = 0</a:t>
            </a:r>
            <a:endParaRPr sz="2400">
              <a:solidFill>
                <a:srgbClr val="00B050"/>
              </a:solidFill>
            </a:endParaRPr>
          </a:p>
          <a:p>
            <a:pPr indent="-381000" lvl="0" marL="914400" rtl="0" algn="l">
              <a:lnSpc>
                <a:spcPct val="90000"/>
              </a:lnSpc>
              <a:spcBef>
                <a:spcPts val="0"/>
              </a:spcBef>
              <a:spcAft>
                <a:spcPts val="0"/>
              </a:spcAft>
              <a:buClr>
                <a:srgbClr val="C00000"/>
              </a:buClr>
              <a:buSzPts val="2400"/>
              <a:buChar char="-"/>
            </a:pPr>
            <a:r>
              <a:rPr lang="nl-BE" sz="2400">
                <a:solidFill>
                  <a:srgbClr val="C00000"/>
                </a:solidFill>
              </a:rPr>
              <a:t>Harrell: ignore uninformative pairs</a:t>
            </a:r>
            <a:endParaRPr sz="2400">
              <a:solidFill>
                <a:srgbClr val="C00000"/>
              </a:solidFill>
            </a:endParaRPr>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Latta: Kaplan-Meier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Peron: Kaplan-Meier stratified on treatment arm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Efron: same but constrained to 0 at end of follow-up</a:t>
            </a:r>
            <a:endParaRPr sz="2400">
              <a:solidFill>
                <a:srgbClr val="00B050"/>
              </a:solidFill>
            </a:endParaRPr>
          </a:p>
          <a:p>
            <a:pPr indent="-381000" lvl="0" marL="914400" rtl="0" algn="l">
              <a:spcBef>
                <a:spcPts val="0"/>
              </a:spcBef>
              <a:spcAft>
                <a:spcPts val="0"/>
              </a:spcAft>
              <a:buClr>
                <a:srgbClr val="C00000"/>
              </a:buClr>
              <a:buSzPts val="2400"/>
              <a:buChar char="-"/>
            </a:pPr>
            <a:r>
              <a:rPr lang="nl-BE" sz="2400">
                <a:solidFill>
                  <a:srgbClr val="C00000"/>
                </a:solidFill>
              </a:rPr>
              <a:t>De Backer: use extreme value tail model</a:t>
            </a:r>
            <a:endParaRPr sz="2400">
              <a:solidFill>
                <a:srgbClr val="C00000"/>
              </a:solidFill>
            </a:endParaRPr>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approaches</a:t>
            </a:r>
            <a:r>
              <a:rPr lang="nl-BE"/>
              <a:t>: inverse probability of censoring</a:t>
            </a:r>
            <a:endParaRPr sz="1800"/>
          </a:p>
          <a:p>
            <a:pPr indent="-381000" lvl="0" marL="914400" rtl="0" algn="l">
              <a:spcBef>
                <a:spcPts val="0"/>
              </a:spcBef>
              <a:spcAft>
                <a:spcPts val="0"/>
              </a:spcAft>
              <a:buClr>
                <a:srgbClr val="C00000"/>
              </a:buClr>
              <a:buSzPts val="2400"/>
              <a:buChar char="-"/>
            </a:pPr>
            <a:r>
              <a:rPr lang="nl-BE" sz="2400">
                <a:solidFill>
                  <a:srgbClr val="C00000"/>
                </a:solidFill>
              </a:rPr>
              <a:t>Datta: pairs with censored event weight 0</a:t>
            </a:r>
            <a:endParaRPr sz="2400">
              <a:solidFill>
                <a:srgbClr val="C00000"/>
              </a:solidFill>
            </a:endParaRPr>
          </a:p>
          <a:p>
            <a:pPr indent="-381000" lvl="0" marL="914400" rtl="0" algn="l">
              <a:spcBef>
                <a:spcPts val="0"/>
              </a:spcBef>
              <a:spcAft>
                <a:spcPts val="0"/>
              </a:spcAft>
              <a:buClr>
                <a:srgbClr val="C00000"/>
              </a:buClr>
              <a:buSzPts val="2400"/>
              <a:buChar char="-"/>
            </a:pPr>
            <a:r>
              <a:rPr lang="nl-BE" sz="2400">
                <a:solidFill>
                  <a:srgbClr val="C00000"/>
                </a:solidFill>
              </a:rPr>
              <a:t>Dong: ‘Gehan’-like alternative </a:t>
            </a:r>
            <a:endParaRPr sz="2400">
              <a:solidFill>
                <a:srgbClr val="C00000"/>
              </a:solidFill>
            </a:endParaRPr>
          </a:p>
        </p:txBody>
      </p:sp>
      <p:sp>
        <p:nvSpPr>
          <p:cNvPr id="1031" name="Google Shape;1031;g3371915fedd_1_265"/>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a:t>
            </a:r>
            <a:r>
              <a:rPr lang="nl-BE">
                <a:solidFill>
                  <a:srgbClr val="0070C0"/>
                </a:solidFill>
              </a:rPr>
              <a:t>Personal</a:t>
            </a:r>
            <a:r>
              <a:rPr lang="nl-BE"/>
              <a:t>) critic of the other corrections</a:t>
            </a:r>
            <a:endParaRPr/>
          </a:p>
        </p:txBody>
      </p:sp>
      <p:sp>
        <p:nvSpPr>
          <p:cNvPr id="1032" name="Google Shape;1032;g3371915fedd_1_265"/>
          <p:cNvSpPr txBox="1"/>
          <p:nvPr/>
        </p:nvSpPr>
        <p:spPr>
          <a:xfrm>
            <a:off x="6793025" y="5154475"/>
            <a:ext cx="52197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equivalent to imputation approach</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 with un-natural survival models</a:t>
            </a:r>
            <a:endParaRPr sz="2400">
              <a:solidFill>
                <a:srgbClr val="0070C0"/>
              </a:solidFill>
              <a:latin typeface="Calibri"/>
              <a:ea typeface="Calibri"/>
              <a:cs typeface="Calibri"/>
              <a:sym typeface="Calibri"/>
            </a:endParaRPr>
          </a:p>
        </p:txBody>
      </p:sp>
      <p:sp>
        <p:nvSpPr>
          <p:cNvPr id="1033" name="Google Shape;1033;g3371915fedd_1_265"/>
          <p:cNvSpPr txBox="1"/>
          <p:nvPr/>
        </p:nvSpPr>
        <p:spPr>
          <a:xfrm>
            <a:off x="2078100" y="5919675"/>
            <a:ext cx="104553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Useful to handle informative censoring if covariates available</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Unclear validity of the extension to multiple, correlated, endpoints</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p:txBody>
      </p:sp>
      <p:cxnSp>
        <p:nvCxnSpPr>
          <p:cNvPr id="1034" name="Google Shape;1034;g3371915fedd_1_265"/>
          <p:cNvCxnSpPr/>
          <p:nvPr/>
        </p:nvCxnSpPr>
        <p:spPr>
          <a:xfrm>
            <a:off x="6229350" y="21653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5" name="Google Shape;1035;g3371915fedd_1_265"/>
          <p:cNvSpPr txBox="1"/>
          <p:nvPr/>
        </p:nvSpPr>
        <p:spPr>
          <a:xfrm>
            <a:off x="7190100" y="18280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biased (except PH case)</a:t>
            </a:r>
            <a:endParaRPr sz="2400">
              <a:solidFill>
                <a:srgbClr val="0070C0"/>
              </a:solidFill>
              <a:latin typeface="Calibri"/>
              <a:ea typeface="Calibri"/>
              <a:cs typeface="Calibri"/>
              <a:sym typeface="Calibri"/>
            </a:endParaRPr>
          </a:p>
        </p:txBody>
      </p:sp>
      <p:cxnSp>
        <p:nvCxnSpPr>
          <p:cNvPr id="1036" name="Google Shape;1036;g3371915fedd_1_265"/>
          <p:cNvCxnSpPr/>
          <p:nvPr/>
        </p:nvCxnSpPr>
        <p:spPr>
          <a:xfrm>
            <a:off x="6686550" y="2870200"/>
            <a:ext cx="933600" cy="0"/>
          </a:xfrm>
          <a:prstGeom prst="straightConnector1">
            <a:avLst/>
          </a:prstGeom>
          <a:noFill/>
          <a:ln cap="flat" cmpd="sng" w="38100">
            <a:solidFill>
              <a:srgbClr val="0070C0"/>
            </a:solidFill>
            <a:prstDash val="solid"/>
            <a:round/>
            <a:headEnd len="med" w="med" type="none"/>
            <a:tailEnd len="med" w="med" type="triangle"/>
          </a:ln>
        </p:spPr>
      </p:cxnSp>
      <p:cxnSp>
        <p:nvCxnSpPr>
          <p:cNvPr id="1037" name="Google Shape;1037;g3371915fedd_1_265"/>
          <p:cNvCxnSpPr/>
          <p:nvPr/>
        </p:nvCxnSpPr>
        <p:spPr>
          <a:xfrm>
            <a:off x="7239150" y="50999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8" name="Google Shape;1038;g3371915fedd_1_265"/>
          <p:cNvSpPr txBox="1"/>
          <p:nvPr/>
        </p:nvSpPr>
        <p:spPr>
          <a:xfrm>
            <a:off x="8344200" y="4747600"/>
            <a:ext cx="32763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‘discard’ information</a:t>
            </a:r>
            <a:endParaRPr sz="2400">
              <a:solidFill>
                <a:srgbClr val="0070C0"/>
              </a:solidFill>
              <a:latin typeface="Calibri"/>
              <a:ea typeface="Calibri"/>
              <a:cs typeface="Calibri"/>
              <a:sym typeface="Calibri"/>
            </a:endParaRPr>
          </a:p>
        </p:txBody>
      </p:sp>
      <p:cxnSp>
        <p:nvCxnSpPr>
          <p:cNvPr id="1039" name="Google Shape;1039;g3371915fedd_1_265"/>
          <p:cNvCxnSpPr/>
          <p:nvPr/>
        </p:nvCxnSpPr>
        <p:spPr>
          <a:xfrm>
            <a:off x="5629200" y="5440075"/>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40" name="Google Shape;1040;g3371915fedd_1_265"/>
          <p:cNvSpPr txBox="1"/>
          <p:nvPr/>
        </p:nvSpPr>
        <p:spPr>
          <a:xfrm>
            <a:off x="7086750" y="1273950"/>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not implemented in BuyseTest</a:t>
            </a:r>
            <a:endParaRPr sz="2400">
              <a:solidFill>
                <a:srgbClr val="C00000"/>
              </a:solidFill>
            </a:endParaRPr>
          </a:p>
        </p:txBody>
      </p:sp>
      <p:sp>
        <p:nvSpPr>
          <p:cNvPr id="1041" name="Google Shape;1041;g3371915fedd_1_265"/>
          <p:cNvSpPr txBox="1"/>
          <p:nvPr/>
        </p:nvSpPr>
        <p:spPr>
          <a:xfrm>
            <a:off x="7620150" y="25178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argument </a:t>
            </a:r>
            <a:r>
              <a:rPr lang="nl-BE" sz="2400">
                <a:solidFill>
                  <a:srgbClr val="0070C0"/>
                </a:solidFill>
                <a:latin typeface="Courier New"/>
                <a:ea typeface="Courier New"/>
                <a:cs typeface="Courier New"/>
                <a:sym typeface="Courier New"/>
              </a:rPr>
              <a:t>model.tte </a:t>
            </a:r>
            <a:r>
              <a:rPr lang="nl-BE" sz="2400">
                <a:solidFill>
                  <a:srgbClr val="0070C0"/>
                </a:solidFill>
                <a:latin typeface="Calibri"/>
                <a:ea typeface="Calibri"/>
                <a:cs typeface="Calibri"/>
                <a:sym typeface="Calibri"/>
              </a:rPr>
              <a:t>to provide an adequate survival model</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C00000"/>
                </a:solidFill>
                <a:latin typeface="Calibri"/>
                <a:ea typeface="Calibri"/>
                <a:cs typeface="Calibri"/>
                <a:sym typeface="Calibri"/>
              </a:rPr>
              <a:t>           </a:t>
            </a:r>
            <a:endParaRPr sz="2400">
              <a:solidFill>
                <a:srgbClr val="C00000"/>
              </a:solidFill>
              <a:latin typeface="Calibri"/>
              <a:ea typeface="Calibri"/>
              <a:cs typeface="Calibri"/>
              <a:sym typeface="Calibri"/>
            </a:endParaRPr>
          </a:p>
        </p:txBody>
      </p:sp>
      <p:cxnSp>
        <p:nvCxnSpPr>
          <p:cNvPr id="1042" name="Google Shape;1042;g3371915fedd_1_265"/>
          <p:cNvCxnSpPr/>
          <p:nvPr/>
        </p:nvCxnSpPr>
        <p:spPr>
          <a:xfrm flipH="1">
            <a:off x="1421875" y="4964550"/>
            <a:ext cx="21300" cy="1277700"/>
          </a:xfrm>
          <a:prstGeom prst="straightConnector1">
            <a:avLst/>
          </a:prstGeom>
          <a:noFill/>
          <a:ln cap="flat" cmpd="sng" w="38100">
            <a:solidFill>
              <a:srgbClr val="0070C0"/>
            </a:solidFill>
            <a:prstDash val="solid"/>
            <a:round/>
            <a:headEnd len="med" w="med" type="none"/>
            <a:tailEnd len="med" w="med" type="none"/>
          </a:ln>
        </p:spPr>
      </p:cxnSp>
      <p:cxnSp>
        <p:nvCxnSpPr>
          <p:cNvPr id="1043" name="Google Shape;1043;g3371915fedd_1_265"/>
          <p:cNvCxnSpPr/>
          <p:nvPr/>
        </p:nvCxnSpPr>
        <p:spPr>
          <a:xfrm>
            <a:off x="1444500" y="6219041"/>
            <a:ext cx="633600" cy="6000"/>
          </a:xfrm>
          <a:prstGeom prst="straightConnector1">
            <a:avLst/>
          </a:prstGeom>
          <a:noFill/>
          <a:ln cap="flat" cmpd="sng" w="38100">
            <a:solidFill>
              <a:srgbClr val="0070C0"/>
            </a:solidFill>
            <a:prstDash val="solid"/>
            <a:round/>
            <a:headEnd len="med" w="med" type="none"/>
            <a:tailEnd len="med" w="med" type="triangle"/>
          </a:ln>
        </p:spPr>
      </p:cxnSp>
      <p:sp>
        <p:nvSpPr>
          <p:cNvPr id="1044" name="Google Shape;1044;g3371915fedd_1_2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cxnSp>
        <p:nvCxnSpPr>
          <p:cNvPr id="1045" name="Google Shape;1045;g3371915fedd_1_265"/>
          <p:cNvCxnSpPr/>
          <p:nvPr/>
        </p:nvCxnSpPr>
        <p:spPr>
          <a:xfrm>
            <a:off x="1272950" y="6541100"/>
            <a:ext cx="805500" cy="5100"/>
          </a:xfrm>
          <a:prstGeom prst="straightConnector1">
            <a:avLst/>
          </a:prstGeom>
          <a:noFill/>
          <a:ln cap="flat" cmpd="sng" w="38100">
            <a:solidFill>
              <a:srgbClr val="0070C0"/>
            </a:solidFill>
            <a:prstDash val="solid"/>
            <a:round/>
            <a:headEnd len="med" w="med" type="none"/>
            <a:tailEnd len="med" w="med" type="triangle"/>
          </a:ln>
        </p:spPr>
      </p:cxnSp>
      <p:cxnSp>
        <p:nvCxnSpPr>
          <p:cNvPr id="1046" name="Google Shape;1046;g3371915fedd_1_265"/>
          <p:cNvCxnSpPr/>
          <p:nvPr/>
        </p:nvCxnSpPr>
        <p:spPr>
          <a:xfrm flipH="1">
            <a:off x="1273000" y="4971225"/>
            <a:ext cx="26400" cy="1578900"/>
          </a:xfrm>
          <a:prstGeom prst="straightConnector1">
            <a:avLst/>
          </a:prstGeom>
          <a:noFill/>
          <a:ln cap="flat" cmpd="sng" w="38100">
            <a:solidFill>
              <a:srgbClr val="0070C0"/>
            </a:solidFill>
            <a:prstDash val="solid"/>
            <a:round/>
            <a:headEnd len="med" w="med" type="none"/>
            <a:tailEnd len="med" w="med" type="none"/>
          </a:ln>
        </p:spPr>
      </p:cxnSp>
      <p:sp>
        <p:nvSpPr>
          <p:cNvPr id="1047" name="Google Shape;1047;g3371915fedd_1_265"/>
          <p:cNvSpPr/>
          <p:nvPr/>
        </p:nvSpPr>
        <p:spPr>
          <a:xfrm>
            <a:off x="353796" y="2845750"/>
            <a:ext cx="901500" cy="3695350"/>
          </a:xfrm>
          <a:custGeom>
            <a:rect b="b" l="l" r="r" t="t"/>
            <a:pathLst>
              <a:path extrusionOk="0" h="147814" w="36060">
                <a:moveTo>
                  <a:pt x="28652" y="0"/>
                </a:moveTo>
                <a:cubicBezTo>
                  <a:pt x="23890" y="12641"/>
                  <a:pt x="-1158" y="51211"/>
                  <a:pt x="77" y="75847"/>
                </a:cubicBezTo>
                <a:cubicBezTo>
                  <a:pt x="1312" y="100483"/>
                  <a:pt x="30063" y="135820"/>
                  <a:pt x="36060" y="147814"/>
                </a:cubicBezTo>
              </a:path>
            </a:pathLst>
          </a:custGeom>
          <a:noFill/>
          <a:ln cap="flat" cmpd="sng" w="19050">
            <a:solidFill>
              <a:srgbClr val="00B050"/>
            </a:solidFill>
            <a:prstDash val="dash"/>
            <a:round/>
            <a:headEnd len="med" w="med" type="none"/>
            <a:tailEnd len="med" w="med" type="none"/>
          </a:ln>
        </p:spPr>
      </p:sp>
      <p:sp>
        <p:nvSpPr>
          <p:cNvPr id="1048" name="Google Shape;1048;g3371915fedd_1_265"/>
          <p:cNvSpPr txBox="1"/>
          <p:nvPr/>
        </p:nvSpPr>
        <p:spPr>
          <a:xfrm>
            <a:off x="7086750" y="897175"/>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       </a:t>
            </a:r>
            <a:r>
              <a:rPr lang="nl-BE" sz="2400">
                <a:solidFill>
                  <a:srgbClr val="00B050"/>
                </a:solidFill>
                <a:latin typeface="Calibri"/>
                <a:ea typeface="Calibri"/>
                <a:cs typeface="Calibri"/>
                <a:sym typeface="Calibri"/>
              </a:rPr>
              <a:t>implemented in BuyseTest</a:t>
            </a:r>
            <a:endParaRPr sz="2400">
              <a:solidFill>
                <a:srgbClr val="00B05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3383f49b9d5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your own imputation approach</a:t>
            </a:r>
            <a:endParaRPr/>
          </a:p>
        </p:txBody>
      </p:sp>
      <p:pic>
        <p:nvPicPr>
          <p:cNvPr id="1055" name="Google Shape;1055;g3383f49b9d5_0_2"/>
          <p:cNvPicPr preferRelativeResize="0"/>
          <p:nvPr/>
        </p:nvPicPr>
        <p:blipFill>
          <a:blip r:embed="rId3">
            <a:alphaModFix/>
          </a:blip>
          <a:stretch>
            <a:fillRect/>
          </a:stretch>
        </p:blipFill>
        <p:spPr>
          <a:xfrm>
            <a:off x="910150" y="1690825"/>
            <a:ext cx="9935401" cy="1181050"/>
          </a:xfrm>
          <a:prstGeom prst="rect">
            <a:avLst/>
          </a:prstGeom>
          <a:noFill/>
          <a:ln>
            <a:noFill/>
          </a:ln>
        </p:spPr>
      </p:pic>
      <p:cxnSp>
        <p:nvCxnSpPr>
          <p:cNvPr id="1056" name="Google Shape;1056;g3383f49b9d5_0_2"/>
          <p:cNvCxnSpPr/>
          <p:nvPr/>
        </p:nvCxnSpPr>
        <p:spPr>
          <a:xfrm>
            <a:off x="4096625" y="2753200"/>
            <a:ext cx="6544500" cy="0"/>
          </a:xfrm>
          <a:prstGeom prst="straightConnector1">
            <a:avLst/>
          </a:prstGeom>
          <a:noFill/>
          <a:ln cap="flat" cmpd="sng" w="38100">
            <a:solidFill>
              <a:srgbClr val="C00000"/>
            </a:solidFill>
            <a:prstDash val="solid"/>
            <a:round/>
            <a:headEnd len="med" w="med" type="none"/>
            <a:tailEnd len="med" w="med" type="none"/>
          </a:ln>
        </p:spPr>
      </p:cxnSp>
      <p:sp>
        <p:nvSpPr>
          <p:cNvPr id="1057" name="Google Shape;1057;g3383f49b9d5_0_2"/>
          <p:cNvSpPr txBox="1"/>
          <p:nvPr/>
        </p:nvSpPr>
        <p:spPr>
          <a:xfrm>
            <a:off x="1015300" y="3012250"/>
            <a:ext cx="9721200" cy="3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prodlim:</a:t>
            </a:r>
            <a:r>
              <a:rPr lang="nl-BE" sz="2800">
                <a:solidFill>
                  <a:schemeClr val="dk1"/>
                </a:solidFill>
                <a:latin typeface="Calibri"/>
                <a:ea typeface="Calibri"/>
                <a:cs typeface="Calibri"/>
                <a:sym typeface="Calibri"/>
              </a:rPr>
              <a:t> Kaplan Meier estimator (possibly stratified)</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survreg:</a:t>
            </a:r>
            <a:r>
              <a:rPr lang="nl-BE" sz="2800">
                <a:solidFill>
                  <a:schemeClr val="dk1"/>
                </a:solidFill>
                <a:latin typeface="Calibri"/>
                <a:ea typeface="Calibri"/>
                <a:cs typeface="Calibri"/>
                <a:sym typeface="Calibri"/>
              </a:rPr>
              <a:t> parametric survival model (possibly with covariates)</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rely on numerical integration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Software </a:t>
            </a:r>
            <a:r>
              <a:rPr lang="nl-BE" sz="2800">
                <a:solidFill>
                  <a:schemeClr val="dk1"/>
                </a:solidFill>
                <a:latin typeface="Calibri"/>
                <a:ea typeface="Calibri"/>
                <a:cs typeface="Calibri"/>
                <a:sym typeface="Calibri"/>
              </a:rPr>
              <a:t>limitation:</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 only implemented for survival models with covariates that are constant within the sub-groups formed by the treatment and strata variables.</a:t>
            </a:r>
            <a:endParaRPr sz="2400">
              <a:solidFill>
                <a:schemeClr val="dk1"/>
              </a:solidFill>
              <a:latin typeface="Calibri"/>
              <a:ea typeface="Calibri"/>
              <a:cs typeface="Calibri"/>
              <a:sym typeface="Calibri"/>
            </a:endParaRPr>
          </a:p>
        </p:txBody>
      </p:sp>
      <p:sp>
        <p:nvSpPr>
          <p:cNvPr id="1058" name="Google Shape;1058;g3383f49b9d5_0_2"/>
          <p:cNvSpPr txBox="1"/>
          <p:nvPr/>
        </p:nvSpPr>
        <p:spPr>
          <a:xfrm>
            <a:off x="7000700" y="2677000"/>
            <a:ext cx="9816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rgbClr val="C00000"/>
                </a:solidFill>
                <a:latin typeface="Calibri"/>
                <a:ea typeface="Calibri"/>
                <a:cs typeface="Calibri"/>
                <a:sym typeface="Calibri"/>
              </a:rPr>
              <a:t>Latta</a:t>
            </a:r>
            <a:endParaRPr sz="2800">
              <a:solidFill>
                <a:srgbClr val="C00000"/>
              </a:solidFill>
              <a:latin typeface="Calibri"/>
              <a:ea typeface="Calibri"/>
              <a:cs typeface="Calibri"/>
              <a:sym typeface="Calibri"/>
            </a:endParaRPr>
          </a:p>
        </p:txBody>
      </p:sp>
      <p:sp>
        <p:nvSpPr>
          <p:cNvPr id="1059" name="Google Shape;1059;g3383f49b9d5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060" name="Google Shape;1060;g3383f49b9d5_0_2"/>
          <p:cNvPicPr preferRelativeResize="0"/>
          <p:nvPr/>
        </p:nvPicPr>
        <p:blipFill>
          <a:blip r:embed="rId4">
            <a:alphaModFix/>
          </a:blip>
          <a:stretch>
            <a:fillRect/>
          </a:stretch>
        </p:blipFill>
        <p:spPr>
          <a:xfrm>
            <a:off x="1015299" y="5134172"/>
            <a:ext cx="451875" cy="42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pic>
        <p:nvPicPr>
          <p:cNvPr id="153" name="Google Shape;153;p8"/>
          <p:cNvPicPr preferRelativeResize="0"/>
          <p:nvPr/>
        </p:nvPicPr>
        <p:blipFill rotWithShape="1">
          <a:blip r:embed="rId3">
            <a:alphaModFix/>
          </a:blip>
          <a:srcRect b="0" l="0" r="0" t="0"/>
          <a:stretch/>
        </p:blipFill>
        <p:spPr>
          <a:xfrm>
            <a:off x="218132" y="1864597"/>
            <a:ext cx="7291261" cy="1414722"/>
          </a:xfrm>
          <a:prstGeom prst="rect">
            <a:avLst/>
          </a:prstGeom>
          <a:noFill/>
          <a:ln>
            <a:noFill/>
          </a:ln>
        </p:spPr>
      </p:pic>
      <p:cxnSp>
        <p:nvCxnSpPr>
          <p:cNvPr id="154" name="Google Shape;154;p8"/>
          <p:cNvCxnSpPr/>
          <p:nvPr/>
        </p:nvCxnSpPr>
        <p:spPr>
          <a:xfrm>
            <a:off x="609600" y="3453222"/>
            <a:ext cx="7295536" cy="0"/>
          </a:xfrm>
          <a:prstGeom prst="straightConnector1">
            <a:avLst/>
          </a:prstGeom>
          <a:noFill/>
          <a:ln cap="flat" cmpd="sng" w="28575">
            <a:solidFill>
              <a:schemeClr val="dk1"/>
            </a:solidFill>
            <a:prstDash val="solid"/>
            <a:miter lim="800000"/>
            <a:headEnd len="sm" w="sm" type="none"/>
            <a:tailEnd len="sm" w="sm" type="none"/>
          </a:ln>
        </p:spPr>
      </p:cxnSp>
      <p:sp>
        <p:nvSpPr>
          <p:cNvPr id="155" name="Google Shape;155;p8"/>
          <p:cNvSpPr txBox="1"/>
          <p:nvPr/>
        </p:nvSpPr>
        <p:spPr>
          <a:xfrm>
            <a:off x="8110575" y="1909850"/>
            <a:ext cx="3924300" cy="1369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event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a:t>
            </a:r>
            <a:r>
              <a:rPr lang="nl-BE" sz="1600">
                <a:solidFill>
                  <a:srgbClr val="FF0000"/>
                </a:solidFill>
                <a:latin typeface="Calibri"/>
                <a:ea typeface="Calibri"/>
                <a:cs typeface="Calibri"/>
                <a:sym typeface="Calibri"/>
              </a:rPr>
              <a:t>92 (54%)		 90 (53%)</a:t>
            </a:r>
            <a:endParaRPr>
              <a:solidFill>
                <a:srgbClr val="FF0000"/>
              </a:solidFill>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156" name="Google Shape;156;p8"/>
          <p:cNvCxnSpPr/>
          <p:nvPr/>
        </p:nvCxnSpPr>
        <p:spPr>
          <a:xfrm flipH="1" rot="10800000">
            <a:off x="7852312" y="2908839"/>
            <a:ext cx="313500" cy="13800"/>
          </a:xfrm>
          <a:prstGeom prst="straightConnector1">
            <a:avLst/>
          </a:prstGeom>
          <a:noFill/>
          <a:ln cap="flat" cmpd="sng" w="28575">
            <a:solidFill>
              <a:srgbClr val="FF0000"/>
            </a:solidFill>
            <a:prstDash val="solid"/>
            <a:miter lim="800000"/>
            <a:headEnd len="sm" w="sm" type="none"/>
            <a:tailEnd len="med" w="med" type="triangle"/>
          </a:ln>
        </p:spPr>
      </p:cxnSp>
      <p:cxnSp>
        <p:nvCxnSpPr>
          <p:cNvPr id="157" name="Google Shape;157;p8"/>
          <p:cNvCxnSpPr/>
          <p:nvPr/>
        </p:nvCxnSpPr>
        <p:spPr>
          <a:xfrm>
            <a:off x="8088400" y="1897975"/>
            <a:ext cx="3946200" cy="12000"/>
          </a:xfrm>
          <a:prstGeom prst="straightConnector1">
            <a:avLst/>
          </a:prstGeom>
          <a:noFill/>
          <a:ln cap="flat" cmpd="sng" w="28575">
            <a:solidFill>
              <a:schemeClr val="dk1"/>
            </a:solidFill>
            <a:prstDash val="solid"/>
            <a:miter lim="800000"/>
            <a:headEnd len="sm" w="sm" type="none"/>
            <a:tailEnd len="sm" w="sm" type="none"/>
          </a:ln>
        </p:spPr>
      </p:cxnSp>
      <p:cxnSp>
        <p:nvCxnSpPr>
          <p:cNvPr id="158" name="Google Shape;158;p8"/>
          <p:cNvCxnSpPr/>
          <p:nvPr/>
        </p:nvCxnSpPr>
        <p:spPr>
          <a:xfrm>
            <a:off x="8214775" y="3437275"/>
            <a:ext cx="3819900" cy="3600"/>
          </a:xfrm>
          <a:prstGeom prst="straightConnector1">
            <a:avLst/>
          </a:prstGeom>
          <a:noFill/>
          <a:ln cap="flat" cmpd="sng" w="28575">
            <a:solidFill>
              <a:schemeClr val="dk1"/>
            </a:solidFill>
            <a:prstDash val="solid"/>
            <a:miter lim="800000"/>
            <a:headEnd len="sm" w="sm" type="none"/>
            <a:tailEnd len="sm" w="sm" type="none"/>
          </a:ln>
        </p:spPr>
      </p:cxnSp>
      <p:sp>
        <p:nvSpPr>
          <p:cNvPr id="159" name="Google Shape;159;p8"/>
          <p:cNvSpPr txBox="1"/>
          <p:nvPr/>
        </p:nvSpPr>
        <p:spPr>
          <a:xfrm>
            <a:off x="2551475" y="4724175"/>
            <a:ext cx="5300700" cy="4617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46% </a:t>
            </a:r>
            <a:r>
              <a:rPr lang="nl-BE" sz="2400">
                <a:solidFill>
                  <a:schemeClr val="dk1"/>
                </a:solidFill>
                <a:latin typeface="Calibri"/>
                <a:ea typeface="Calibri"/>
                <a:cs typeface="Calibri"/>
                <a:sym typeface="Calibri"/>
              </a:rPr>
              <a:t>(158/340) </a:t>
            </a:r>
            <a:r>
              <a:rPr lang="nl-BE" sz="2400">
                <a:solidFill>
                  <a:schemeClr val="dk1"/>
                </a:solidFill>
                <a:latin typeface="Calibri"/>
                <a:ea typeface="Calibri"/>
                <a:cs typeface="Calibri"/>
                <a:sym typeface="Calibri"/>
              </a:rPr>
              <a:t>of CV deaths are ignored</a:t>
            </a:r>
            <a:endParaRPr sz="2400">
              <a:solidFill>
                <a:schemeClr val="dk1"/>
              </a:solidFill>
              <a:latin typeface="Calibri"/>
              <a:ea typeface="Calibri"/>
              <a:cs typeface="Calibri"/>
              <a:sym typeface="Calibri"/>
            </a:endParaRPr>
          </a:p>
        </p:txBody>
      </p:sp>
      <p:cxnSp>
        <p:nvCxnSpPr>
          <p:cNvPr id="160" name="Google Shape;160;p8"/>
          <p:cNvCxnSpPr>
            <a:endCxn id="159" idx="3"/>
          </p:cNvCxnSpPr>
          <p:nvPr/>
        </p:nvCxnSpPr>
        <p:spPr>
          <a:xfrm flipH="1">
            <a:off x="7852175" y="2922825"/>
            <a:ext cx="6300" cy="2032200"/>
          </a:xfrm>
          <a:prstGeom prst="straightConnector1">
            <a:avLst/>
          </a:prstGeom>
          <a:noFill/>
          <a:ln cap="flat" cmpd="sng" w="28575">
            <a:solidFill>
              <a:srgbClr val="FF0000"/>
            </a:solidFill>
            <a:prstDash val="solid"/>
            <a:miter lim="800000"/>
            <a:headEnd len="sm" w="sm" type="none"/>
            <a:tailEnd len="med" w="med" type="none"/>
          </a:ln>
        </p:spPr>
      </p:cxnSp>
      <p:sp>
        <p:nvSpPr>
          <p:cNvPr id="161" name="Google Shape;161;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62" name="Google Shape;162;p8"/>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Performance in presence of drop-out</a:t>
            </a:r>
            <a:endParaRPr/>
          </a:p>
        </p:txBody>
      </p:sp>
      <p:pic>
        <p:nvPicPr>
          <p:cNvPr id="1067" name="Google Shape;1067;p88"/>
          <p:cNvPicPr preferRelativeResize="0"/>
          <p:nvPr/>
        </p:nvPicPr>
        <p:blipFill rotWithShape="1">
          <a:blip r:embed="rId3">
            <a:alphaModFix/>
          </a:blip>
          <a:srcRect b="0" l="0" r="0" t="0"/>
          <a:stretch/>
        </p:blipFill>
        <p:spPr>
          <a:xfrm>
            <a:off x="1012507" y="2052955"/>
            <a:ext cx="10166986" cy="4453306"/>
          </a:xfrm>
          <a:prstGeom prst="rect">
            <a:avLst/>
          </a:prstGeom>
          <a:noFill/>
          <a:ln>
            <a:noFill/>
          </a:ln>
        </p:spPr>
      </p:pic>
      <p:sp>
        <p:nvSpPr>
          <p:cNvPr id="1068" name="Google Shape;1068;p88"/>
          <p:cNvSpPr txBox="1"/>
          <p:nvPr/>
        </p:nvSpPr>
        <p:spPr>
          <a:xfrm>
            <a:off x="7670800" y="6539870"/>
            <a:ext cx="471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Deltuvaite-Thomas et al. Biometrical journal (2022)</a:t>
            </a:r>
            <a:endParaRPr/>
          </a:p>
        </p:txBody>
      </p:sp>
      <p:sp>
        <p:nvSpPr>
          <p:cNvPr id="1069" name="Google Shape;1069;p88"/>
          <p:cNvSpPr txBox="1"/>
          <p:nvPr/>
        </p:nvSpPr>
        <p:spPr>
          <a:xfrm>
            <a:off x="497200" y="1182075"/>
            <a:ext cx="11030100" cy="8316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Reasonable</a:t>
            </a:r>
            <a:r>
              <a:rPr lang="nl-BE" sz="2800">
                <a:solidFill>
                  <a:schemeClr val="dk1"/>
                </a:solidFill>
                <a:latin typeface="Calibri"/>
                <a:ea typeface="Calibri"/>
                <a:cs typeface="Calibri"/>
                <a:sym typeface="Calibri"/>
              </a:rPr>
              <a:t> for censoring below 50%</a:t>
            </a:r>
            <a:endParaRPr/>
          </a:p>
        </p:txBody>
      </p:sp>
      <p:sp>
        <p:nvSpPr>
          <p:cNvPr id="1070" name="Google Shape;1070;p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89"/>
          <p:cNvPicPr preferRelativeResize="0"/>
          <p:nvPr/>
        </p:nvPicPr>
        <p:blipFill rotWithShape="1">
          <a:blip r:embed="rId3">
            <a:alphaModFix/>
          </a:blip>
          <a:srcRect b="0" l="0" r="0" t="11878"/>
          <a:stretch/>
        </p:blipFill>
        <p:spPr>
          <a:xfrm>
            <a:off x="6240700" y="1789975"/>
            <a:ext cx="5738876" cy="2014500"/>
          </a:xfrm>
          <a:prstGeom prst="rect">
            <a:avLst/>
          </a:prstGeom>
          <a:noFill/>
          <a:ln>
            <a:noFill/>
          </a:ln>
        </p:spPr>
      </p:pic>
      <p:sp>
        <p:nvSpPr>
          <p:cNvPr id="1077" name="Google Shape;1077;p89"/>
          <p:cNvSpPr txBox="1"/>
          <p:nvPr/>
        </p:nvSpPr>
        <p:spPr>
          <a:xfrm>
            <a:off x="497200" y="3389488"/>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Possible remedies:</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make parametric assumptions (Efron, De Backer, Harrel,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switch to an easier estimand: restricted NTB to time </a:t>
            </a:r>
            <a:r>
              <a:rPr lang="nl-BE" sz="2400">
                <a:solidFill>
                  <a:schemeClr val="dk1"/>
                </a:solidFill>
                <a:latin typeface="Calibri"/>
                <a:ea typeface="Calibri"/>
                <a:cs typeface="Calibri"/>
                <a:sym typeface="Calibri"/>
              </a:rPr>
              <a:t>𝛤                (here 𝛤 =24 months)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 rNTB = ℙ[min(X,𝛤)&gt;Y] - ℙ[min(Y,𝛤)&gt;X]</a:t>
            </a:r>
            <a:endParaRPr sz="2400">
              <a:solidFill>
                <a:schemeClr val="dk1"/>
              </a:solidFill>
              <a:latin typeface="Calibri"/>
              <a:ea typeface="Calibri"/>
              <a:cs typeface="Calibri"/>
              <a:sym typeface="Calibri"/>
            </a:endParaRPr>
          </a:p>
        </p:txBody>
      </p:sp>
      <p:sp>
        <p:nvSpPr>
          <p:cNvPr id="1078" name="Google Shape;1078;p89"/>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What about </a:t>
            </a:r>
            <a:r>
              <a:rPr lang="nl-BE"/>
              <a:t>administrative censoring?</a:t>
            </a:r>
            <a:endParaRPr/>
          </a:p>
        </p:txBody>
      </p:sp>
      <p:sp>
        <p:nvSpPr>
          <p:cNvPr id="1079" name="Google Shape;1079;p89"/>
          <p:cNvSpPr txBox="1"/>
          <p:nvPr/>
        </p:nvSpPr>
        <p:spPr>
          <a:xfrm>
            <a:off x="497200" y="1182075"/>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Real life studies have finite follow-up time</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The tail of the survival function </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is not (non-parametrically) identifiable</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May be needed to score some of the pairs!</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
        <p:nvSpPr>
          <p:cNvPr id="1080" name="Google Shape;1080;p89"/>
          <p:cNvSpPr/>
          <p:nvPr/>
        </p:nvSpPr>
        <p:spPr>
          <a:xfrm>
            <a:off x="719045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1" name="Google Shape;1081;p89"/>
          <p:cNvSpPr/>
          <p:nvPr/>
        </p:nvSpPr>
        <p:spPr>
          <a:xfrm>
            <a:off x="11049800" y="3570475"/>
            <a:ext cx="533400" cy="23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2" name="Google Shape;1082;p89"/>
          <p:cNvSpPr txBox="1"/>
          <p:nvPr/>
        </p:nvSpPr>
        <p:spPr>
          <a:xfrm>
            <a:off x="8829875" y="4819975"/>
            <a:ext cx="31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Piffoux et al. J Clin Epidemiol (2024)</a:t>
            </a:r>
            <a:endParaRPr/>
          </a:p>
        </p:txBody>
      </p:sp>
      <p:pic>
        <p:nvPicPr>
          <p:cNvPr id="1083" name="Google Shape;1083;p89"/>
          <p:cNvPicPr preferRelativeResize="0"/>
          <p:nvPr/>
        </p:nvPicPr>
        <p:blipFill>
          <a:blip r:embed="rId4">
            <a:alphaModFix/>
          </a:blip>
          <a:stretch>
            <a:fillRect/>
          </a:stretch>
        </p:blipFill>
        <p:spPr>
          <a:xfrm>
            <a:off x="838200" y="5158675"/>
            <a:ext cx="10515601" cy="894801"/>
          </a:xfrm>
          <a:prstGeom prst="rect">
            <a:avLst/>
          </a:prstGeom>
          <a:noFill/>
          <a:ln>
            <a:noFill/>
          </a:ln>
        </p:spPr>
      </p:pic>
      <p:sp>
        <p:nvSpPr>
          <p:cNvPr id="1084" name="Google Shape;1084;p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5" name="Google Shape;1085;p89"/>
          <p:cNvSpPr/>
          <p:nvPr/>
        </p:nvSpPr>
        <p:spPr>
          <a:xfrm>
            <a:off x="864380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6" name="Google Shape;1086;p89"/>
          <p:cNvSpPr/>
          <p:nvPr/>
        </p:nvSpPr>
        <p:spPr>
          <a:xfrm>
            <a:off x="8759275"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7" name="Google Shape;1087;p89"/>
          <p:cNvSpPr/>
          <p:nvPr/>
        </p:nvSpPr>
        <p:spPr>
          <a:xfrm>
            <a:off x="857477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8" name="Google Shape;1088;p89"/>
          <p:cNvSpPr/>
          <p:nvPr/>
        </p:nvSpPr>
        <p:spPr>
          <a:xfrm>
            <a:off x="953892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9" name="Google Shape;1089;p89"/>
          <p:cNvSpPr/>
          <p:nvPr/>
        </p:nvSpPr>
        <p:spPr>
          <a:xfrm>
            <a:off x="10907750"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0" name="Google Shape;1090;p89"/>
          <p:cNvSpPr/>
          <p:nvPr/>
        </p:nvSpPr>
        <p:spPr>
          <a:xfrm>
            <a:off x="11447225" y="2950475"/>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91"/>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Covariate adjustment</a:t>
            </a:r>
            <a:endParaRPr/>
          </a:p>
        </p:txBody>
      </p:sp>
      <p:sp>
        <p:nvSpPr>
          <p:cNvPr id="1096" name="Google Shape;1096;p9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97" name="Google Shape;1097;p91"/>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AutoNum type="arabicPeriod"/>
            </a:pPr>
            <a:r>
              <a:rPr b="1" lang="nl-BE" sz="2800">
                <a:solidFill>
                  <a:schemeClr val="dk1"/>
                </a:solidFill>
                <a:latin typeface="Calibri"/>
                <a:ea typeface="Calibri"/>
                <a:cs typeface="Calibri"/>
                <a:sym typeface="Calibri"/>
              </a:rPr>
              <a:t>Marginal treatment effect </a:t>
            </a:r>
            <a:endParaRPr b="1" sz="28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Expected improvement in population</a:t>
            </a:r>
            <a:endParaRPr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Simplicity of communication; reduced complexity for combining results; </a:t>
            </a:r>
            <a:r>
              <a:rPr lang="nl-BE" sz="2500">
                <a:solidFill>
                  <a:schemeClr val="dk1"/>
                </a:solidFill>
                <a:latin typeface="Calibri"/>
                <a:ea typeface="Calibri"/>
                <a:cs typeface="Calibri"/>
                <a:sym typeface="Calibri"/>
              </a:rPr>
              <a:t>decision</a:t>
            </a:r>
            <a:r>
              <a:rPr lang="nl-BE" sz="2500">
                <a:solidFill>
                  <a:schemeClr val="dk1"/>
                </a:solidFill>
                <a:latin typeface="Calibri"/>
                <a:ea typeface="Calibri"/>
                <a:cs typeface="Calibri"/>
                <a:sym typeface="Calibri"/>
              </a:rPr>
              <a:t> making on population level</a:t>
            </a:r>
            <a:endParaRPr sz="25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228600" lvl="0" marL="2286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Conditional treatment effect</a:t>
            </a:r>
            <a:endParaRPr b="1"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Expected improvement conditionally on characteristics shared by individuals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Closer to individual-level effect</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pic>
        <p:nvPicPr>
          <p:cNvPr id="1098" name="Google Shape;1098;p91"/>
          <p:cNvPicPr preferRelativeResize="0"/>
          <p:nvPr/>
        </p:nvPicPr>
        <p:blipFill>
          <a:blip r:embed="rId3">
            <a:alphaModFix/>
          </a:blip>
          <a:stretch>
            <a:fillRect/>
          </a:stretch>
        </p:blipFill>
        <p:spPr>
          <a:xfrm>
            <a:off x="1721950" y="3248650"/>
            <a:ext cx="8613475" cy="581500"/>
          </a:xfrm>
          <a:prstGeom prst="rect">
            <a:avLst/>
          </a:prstGeom>
          <a:noFill/>
          <a:ln>
            <a:noFill/>
          </a:ln>
        </p:spPr>
      </p:pic>
      <p:pic>
        <p:nvPicPr>
          <p:cNvPr id="1099" name="Google Shape;1099;p91"/>
          <p:cNvPicPr preferRelativeResize="0"/>
          <p:nvPr/>
        </p:nvPicPr>
        <p:blipFill>
          <a:blip r:embed="rId4">
            <a:alphaModFix/>
          </a:blip>
          <a:stretch>
            <a:fillRect/>
          </a:stretch>
        </p:blipFill>
        <p:spPr>
          <a:xfrm>
            <a:off x="913203" y="6050675"/>
            <a:ext cx="10975266" cy="670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g33c4a8a0d61_0_12"/>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Collapsibility</a:t>
            </a:r>
            <a:endParaRPr/>
          </a:p>
        </p:txBody>
      </p:sp>
      <p:sp>
        <p:nvSpPr>
          <p:cNvPr id="1105" name="Google Shape;1105;g33c4a8a0d61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06" name="Google Shape;1106;g33c4a8a0d61_0_1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Marginal effect = (weighted) sum of conditional effects in subgroups or individuals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Many </a:t>
            </a:r>
            <a:r>
              <a:rPr lang="nl-BE" sz="2800">
                <a:solidFill>
                  <a:schemeClr val="dk1"/>
                </a:solidFill>
                <a:latin typeface="Calibri"/>
                <a:ea typeface="Calibri"/>
                <a:cs typeface="Calibri"/>
                <a:sym typeface="Calibri"/>
              </a:rPr>
              <a:t>treatment</a:t>
            </a:r>
            <a:r>
              <a:rPr lang="nl-BE" sz="2800">
                <a:solidFill>
                  <a:schemeClr val="dk1"/>
                </a:solidFill>
                <a:latin typeface="Calibri"/>
                <a:ea typeface="Calibri"/>
                <a:cs typeface="Calibri"/>
                <a:sym typeface="Calibri"/>
              </a:rPr>
              <a:t> effect measures are non-collapsible (OR, HR,..)</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GPC treatment effect measures (PI, NTB, WR, SO) are </a:t>
            </a:r>
            <a:r>
              <a:rPr lang="nl-BE" sz="2800">
                <a:solidFill>
                  <a:schemeClr val="dk1"/>
                </a:solidFill>
                <a:latin typeface="Calibri"/>
                <a:ea typeface="Calibri"/>
                <a:cs typeface="Calibri"/>
                <a:sym typeface="Calibri"/>
              </a:rPr>
              <a:t>non-collapsible</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Conditional effects may differ from marginal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Important to </a:t>
            </a:r>
            <a:r>
              <a:rPr lang="nl-BE" sz="2800">
                <a:solidFill>
                  <a:schemeClr val="dk1"/>
                </a:solidFill>
                <a:latin typeface="Calibri"/>
                <a:ea typeface="Calibri"/>
                <a:cs typeface="Calibri"/>
                <a:sym typeface="Calibri"/>
              </a:rPr>
              <a:t>ascertain</a:t>
            </a:r>
            <a:r>
              <a:rPr lang="nl-BE" sz="2800">
                <a:solidFill>
                  <a:schemeClr val="dk1"/>
                </a:solidFill>
                <a:latin typeface="Calibri"/>
                <a:ea typeface="Calibri"/>
                <a:cs typeface="Calibri"/>
                <a:sym typeface="Calibri"/>
              </a:rPr>
              <a:t> interest in marginal or </a:t>
            </a:r>
            <a:r>
              <a:rPr lang="nl-BE" sz="2800">
                <a:solidFill>
                  <a:schemeClr val="dk1"/>
                </a:solidFill>
                <a:latin typeface="Calibri"/>
                <a:ea typeface="Calibri"/>
                <a:cs typeface="Calibri"/>
                <a:sym typeface="Calibri"/>
              </a:rPr>
              <a:t>conditional</a:t>
            </a:r>
            <a:r>
              <a:rPr lang="nl-BE" sz="2800">
                <a:solidFill>
                  <a:schemeClr val="dk1"/>
                </a:solidFill>
                <a:latin typeface="Calibri"/>
                <a:ea typeface="Calibri"/>
                <a:cs typeface="Calibri"/>
                <a:sym typeface="Calibri"/>
              </a:rPr>
              <a:t> effect a priori </a:t>
            </a:r>
            <a:endParaRPr sz="2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g33c4a8a0d61_0_20"/>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Strategies for covariate adjustment in GPC</a:t>
            </a:r>
            <a:endParaRPr/>
          </a:p>
        </p:txBody>
      </p:sp>
      <p:sp>
        <p:nvSpPr>
          <p:cNvPr id="1112" name="Google Shape;1112;g33c4a8a0d61_0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13" name="Google Shape;1113;g33c4a8a0d61_0_20"/>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Stratification </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C</a:t>
            </a:r>
            <a:r>
              <a:rPr lang="nl-BE" sz="2800">
                <a:solidFill>
                  <a:schemeClr val="dk1"/>
                </a:solidFill>
                <a:latin typeface="Calibri"/>
                <a:ea typeface="Calibri"/>
                <a:cs typeface="Calibri"/>
                <a:sym typeface="Calibri"/>
              </a:rPr>
              <a:t>onditional treatment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Non-parametric adjustment</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Marginal</a:t>
            </a:r>
            <a:r>
              <a:rPr lang="nl-BE" sz="2800">
                <a:solidFill>
                  <a:schemeClr val="dk1"/>
                </a:solidFill>
                <a:latin typeface="Calibri"/>
                <a:ea typeface="Calibri"/>
                <a:cs typeface="Calibri"/>
                <a:sym typeface="Calibri"/>
              </a:rPr>
              <a:t> treatment effect</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Semi-parametric models: Generalized PI models (GPIM)</a:t>
            </a:r>
            <a:endParaRPr b="1"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Marginal and conditional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33c4a8a0d61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Stratification in GPC</a:t>
            </a:r>
            <a:endParaRPr/>
          </a:p>
        </p:txBody>
      </p:sp>
      <p:sp>
        <p:nvSpPr>
          <p:cNvPr id="1119" name="Google Shape;1119;g33c4a8a0d61_0_1"/>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pic>
        <p:nvPicPr>
          <p:cNvPr id="1120" name="Google Shape;1120;g33c4a8a0d61_0_1"/>
          <p:cNvPicPr preferRelativeResize="0"/>
          <p:nvPr/>
        </p:nvPicPr>
        <p:blipFill>
          <a:blip r:embed="rId3">
            <a:alphaModFix/>
          </a:blip>
          <a:stretch>
            <a:fillRect/>
          </a:stretch>
        </p:blipFill>
        <p:spPr>
          <a:xfrm>
            <a:off x="3776775" y="1836650"/>
            <a:ext cx="2725800" cy="1407575"/>
          </a:xfrm>
          <a:prstGeom prst="rect">
            <a:avLst/>
          </a:prstGeom>
          <a:noFill/>
          <a:ln>
            <a:noFill/>
          </a:ln>
        </p:spPr>
      </p:pic>
      <p:pic>
        <p:nvPicPr>
          <p:cNvPr id="1121" name="Google Shape;1121;g33c4a8a0d61_0_1"/>
          <p:cNvPicPr preferRelativeResize="0"/>
          <p:nvPr/>
        </p:nvPicPr>
        <p:blipFill>
          <a:blip r:embed="rId4">
            <a:alphaModFix/>
          </a:blip>
          <a:stretch>
            <a:fillRect/>
          </a:stretch>
        </p:blipFill>
        <p:spPr>
          <a:xfrm>
            <a:off x="4485303" y="3341128"/>
            <a:ext cx="3221400" cy="2287300"/>
          </a:xfrm>
          <a:prstGeom prst="rect">
            <a:avLst/>
          </a:prstGeom>
          <a:noFill/>
          <a:ln>
            <a:noFill/>
          </a:ln>
        </p:spPr>
      </p:pic>
      <p:sp>
        <p:nvSpPr>
          <p:cNvPr id="1122" name="Google Shape;1122;g33c4a8a0d61_0_1"/>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Recall the U-statistic</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With </a:t>
            </a:r>
            <a:r>
              <a:rPr i="1" lang="nl-BE" sz="2800">
                <a:solidFill>
                  <a:schemeClr val="dk1"/>
                </a:solidFill>
                <a:latin typeface="Calibri"/>
                <a:ea typeface="Calibri"/>
                <a:cs typeface="Calibri"/>
                <a:sym typeface="Calibri"/>
              </a:rPr>
              <a:t>K</a:t>
            </a:r>
            <a:r>
              <a:rPr lang="nl-BE" sz="2800">
                <a:solidFill>
                  <a:schemeClr val="dk1"/>
                </a:solidFill>
                <a:latin typeface="Calibri"/>
                <a:ea typeface="Calibri"/>
                <a:cs typeface="Calibri"/>
                <a:sym typeface="Calibri"/>
              </a:rPr>
              <a:t> strata, this becomes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conditional estimate of the NTB, given the strata </a:t>
            </a:r>
            <a:endParaRPr sz="2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2"/>
          <p:cNvSpPr txBox="1"/>
          <p:nvPr>
            <p:ph type="title"/>
          </p:nvPr>
        </p:nvSpPr>
        <p:spPr>
          <a:xfrm>
            <a:off x="838200" y="1666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Choice of weights</a:t>
            </a:r>
            <a:endParaRPr/>
          </a:p>
        </p:txBody>
      </p:sp>
      <p:sp>
        <p:nvSpPr>
          <p:cNvPr id="1128" name="Google Shape;1128;p9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Cochran-Mantel-Haenszel (CMH) weights</a:t>
            </a:r>
            <a:r>
              <a:rPr lang="nl-BE" sz="2400">
                <a:solidFill>
                  <a:schemeClr val="dk1"/>
                </a:solidFill>
                <a:latin typeface="Calibri"/>
                <a:ea typeface="Calibri"/>
                <a:cs typeface="Calibri"/>
                <a:sym typeface="Calibri"/>
              </a:rPr>
              <a:t>: weights proportional to the ratio of the strata pairs and the observations per strata = best (pool.strata=”CMH”)</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 Weights proportional to the strata pairs </a:t>
            </a:r>
            <a:r>
              <a:rPr lang="nl-BE" sz="2400">
                <a:solidFill>
                  <a:schemeClr val="dk1"/>
                </a:solidFill>
                <a:latin typeface="Calibri"/>
                <a:ea typeface="Calibri"/>
                <a:cs typeface="Calibri"/>
                <a:sym typeface="Calibri"/>
              </a:rPr>
              <a:t>(pool.strata=”buyse”)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Equal weights </a:t>
            </a:r>
            <a:r>
              <a:rPr lang="nl-BE" sz="2400">
                <a:solidFill>
                  <a:schemeClr val="dk1"/>
                </a:solidFill>
                <a:latin typeface="Calibri"/>
                <a:ea typeface="Calibri"/>
                <a:cs typeface="Calibri"/>
                <a:sym typeface="Calibri"/>
              </a:rPr>
              <a:t>(pool.strata=”equal”)</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Inverse variance </a:t>
            </a:r>
            <a:r>
              <a:rPr lang="nl-BE" sz="2400">
                <a:solidFill>
                  <a:schemeClr val="dk1"/>
                </a:solidFill>
                <a:latin typeface="Calibri"/>
                <a:ea typeface="Calibri"/>
                <a:cs typeface="Calibri"/>
                <a:sym typeface="Calibri"/>
              </a:rPr>
              <a:t>weights</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(pool.strata=”var-netBenefit”)</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1129" name="Google Shape;1129;p92"/>
          <p:cNvPicPr preferRelativeResize="0"/>
          <p:nvPr/>
        </p:nvPicPr>
        <p:blipFill>
          <a:blip r:embed="rId3">
            <a:alphaModFix/>
          </a:blip>
          <a:stretch>
            <a:fillRect/>
          </a:stretch>
        </p:blipFill>
        <p:spPr>
          <a:xfrm>
            <a:off x="2208625" y="2017050"/>
            <a:ext cx="2203775" cy="1043275"/>
          </a:xfrm>
          <a:prstGeom prst="rect">
            <a:avLst/>
          </a:prstGeom>
          <a:noFill/>
          <a:ln>
            <a:noFill/>
          </a:ln>
        </p:spPr>
      </p:pic>
      <p:pic>
        <p:nvPicPr>
          <p:cNvPr id="1130" name="Google Shape;1130;p92"/>
          <p:cNvPicPr preferRelativeResize="0"/>
          <p:nvPr/>
        </p:nvPicPr>
        <p:blipFill>
          <a:blip r:embed="rId4">
            <a:alphaModFix/>
          </a:blip>
          <a:stretch>
            <a:fillRect/>
          </a:stretch>
        </p:blipFill>
        <p:spPr>
          <a:xfrm>
            <a:off x="2325774" y="3478024"/>
            <a:ext cx="1610850" cy="636829"/>
          </a:xfrm>
          <a:prstGeom prst="rect">
            <a:avLst/>
          </a:prstGeom>
          <a:noFill/>
          <a:ln>
            <a:noFill/>
          </a:ln>
        </p:spPr>
      </p:pic>
      <p:pic>
        <p:nvPicPr>
          <p:cNvPr id="1131" name="Google Shape;1131;p92"/>
          <p:cNvPicPr preferRelativeResize="0"/>
          <p:nvPr/>
        </p:nvPicPr>
        <p:blipFill>
          <a:blip r:embed="rId5">
            <a:alphaModFix/>
          </a:blip>
          <a:stretch>
            <a:fillRect/>
          </a:stretch>
        </p:blipFill>
        <p:spPr>
          <a:xfrm>
            <a:off x="2325776" y="4615225"/>
            <a:ext cx="1448479" cy="636825"/>
          </a:xfrm>
          <a:prstGeom prst="rect">
            <a:avLst/>
          </a:prstGeom>
          <a:noFill/>
          <a:ln>
            <a:noFill/>
          </a:ln>
        </p:spPr>
      </p:pic>
      <p:pic>
        <p:nvPicPr>
          <p:cNvPr id="1132" name="Google Shape;1132;p92"/>
          <p:cNvPicPr preferRelativeResize="0"/>
          <p:nvPr/>
        </p:nvPicPr>
        <p:blipFill>
          <a:blip r:embed="rId6">
            <a:alphaModFix/>
          </a:blip>
          <a:stretch>
            <a:fillRect/>
          </a:stretch>
        </p:blipFill>
        <p:spPr>
          <a:xfrm>
            <a:off x="2362175" y="5752425"/>
            <a:ext cx="1498250" cy="772912"/>
          </a:xfrm>
          <a:prstGeom prst="rect">
            <a:avLst/>
          </a:prstGeom>
          <a:noFill/>
          <a:ln>
            <a:noFill/>
          </a:ln>
        </p:spPr>
      </p:pic>
      <p:sp>
        <p:nvSpPr>
          <p:cNvPr id="1133" name="Google Shape;1133;p92"/>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g33c4a8a0d61_0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39" name="Google Shape;1139;g33c4a8a0d61_0_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40" name="Google Shape;1140;g33c4a8a0d61_0_47"/>
          <p:cNvPicPr preferRelativeResize="0"/>
          <p:nvPr/>
        </p:nvPicPr>
        <p:blipFill>
          <a:blip r:embed="rId3">
            <a:alphaModFix/>
          </a:blip>
          <a:stretch>
            <a:fillRect/>
          </a:stretch>
        </p:blipFill>
        <p:spPr>
          <a:xfrm>
            <a:off x="152400" y="1774300"/>
            <a:ext cx="11887198" cy="795004"/>
          </a:xfrm>
          <a:prstGeom prst="rect">
            <a:avLst/>
          </a:prstGeom>
          <a:noFill/>
          <a:ln>
            <a:noFill/>
          </a:ln>
        </p:spPr>
      </p:pic>
      <p:cxnSp>
        <p:nvCxnSpPr>
          <p:cNvPr id="1141" name="Google Shape;1141;g33c4a8a0d61_0_47"/>
          <p:cNvCxnSpPr/>
          <p:nvPr/>
        </p:nvCxnSpPr>
        <p:spPr>
          <a:xfrm>
            <a:off x="9082175" y="2316675"/>
            <a:ext cx="1487400" cy="6300"/>
          </a:xfrm>
          <a:prstGeom prst="straightConnector1">
            <a:avLst/>
          </a:prstGeom>
          <a:noFill/>
          <a:ln cap="flat" cmpd="sng" w="38100">
            <a:solidFill>
              <a:srgbClr val="C00000"/>
            </a:solidFill>
            <a:prstDash val="solid"/>
            <a:round/>
            <a:headEnd len="med" w="med" type="none"/>
            <a:tailEnd len="med" w="med" type="none"/>
          </a:ln>
        </p:spPr>
      </p:cxnSp>
      <p:cxnSp>
        <p:nvCxnSpPr>
          <p:cNvPr id="1142" name="Google Shape;1142;g33c4a8a0d61_0_47"/>
          <p:cNvCxnSpPr/>
          <p:nvPr/>
        </p:nvCxnSpPr>
        <p:spPr>
          <a:xfrm>
            <a:off x="2411025" y="2500375"/>
            <a:ext cx="1989900" cy="6300"/>
          </a:xfrm>
          <a:prstGeom prst="straightConnector1">
            <a:avLst/>
          </a:prstGeom>
          <a:noFill/>
          <a:ln cap="flat" cmpd="sng" w="38100">
            <a:solidFill>
              <a:srgbClr val="C00000"/>
            </a:solidFill>
            <a:prstDash val="solid"/>
            <a:round/>
            <a:headEnd len="med" w="med" type="none"/>
            <a:tailEnd len="med" w="med" type="none"/>
          </a:ln>
        </p:spPr>
      </p:cxnSp>
      <p:pic>
        <p:nvPicPr>
          <p:cNvPr id="1143" name="Google Shape;1143;g33c4a8a0d61_0_47"/>
          <p:cNvPicPr preferRelativeResize="0"/>
          <p:nvPr/>
        </p:nvPicPr>
        <p:blipFill>
          <a:blip r:embed="rId4">
            <a:alphaModFix/>
          </a:blip>
          <a:stretch>
            <a:fillRect/>
          </a:stretch>
        </p:blipFill>
        <p:spPr>
          <a:xfrm>
            <a:off x="0" y="3177425"/>
            <a:ext cx="12192000" cy="247943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33c4a8a0d61_0_70"/>
          <p:cNvSpPr txBox="1"/>
          <p:nvPr/>
        </p:nvSpPr>
        <p:spPr>
          <a:xfrm>
            <a:off x="966200" y="1645250"/>
            <a:ext cx="10086000" cy="49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Explore size of strata and number of pairs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Explore NTB per strata and per endpoint</a:t>
            </a:r>
            <a:endParaRPr sz="2800">
              <a:solidFill>
                <a:schemeClr val="dk1"/>
              </a:solidFill>
              <a:latin typeface="Calibri"/>
              <a:ea typeface="Calibri"/>
              <a:cs typeface="Calibri"/>
              <a:sym typeface="Calibri"/>
            </a:endParaRPr>
          </a:p>
        </p:txBody>
      </p:sp>
      <p:sp>
        <p:nvSpPr>
          <p:cNvPr id="1149" name="Google Shape;1149;g33c4a8a0d61_0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50" name="Google Shape;1150;g33c4a8a0d61_0_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51" name="Google Shape;1151;g33c4a8a0d61_0_70"/>
          <p:cNvPicPr preferRelativeResize="0"/>
          <p:nvPr/>
        </p:nvPicPr>
        <p:blipFill>
          <a:blip r:embed="rId3">
            <a:alphaModFix/>
          </a:blip>
          <a:stretch>
            <a:fillRect/>
          </a:stretch>
        </p:blipFill>
        <p:spPr>
          <a:xfrm>
            <a:off x="2047825" y="2275575"/>
            <a:ext cx="3478875" cy="962475"/>
          </a:xfrm>
          <a:prstGeom prst="rect">
            <a:avLst/>
          </a:prstGeom>
          <a:noFill/>
          <a:ln>
            <a:noFill/>
          </a:ln>
        </p:spPr>
      </p:pic>
      <p:pic>
        <p:nvPicPr>
          <p:cNvPr id="1152" name="Google Shape;1152;g33c4a8a0d61_0_70"/>
          <p:cNvPicPr preferRelativeResize="0"/>
          <p:nvPr/>
        </p:nvPicPr>
        <p:blipFill>
          <a:blip r:embed="rId4">
            <a:alphaModFix/>
          </a:blip>
          <a:stretch>
            <a:fillRect/>
          </a:stretch>
        </p:blipFill>
        <p:spPr>
          <a:xfrm>
            <a:off x="2205025" y="4053625"/>
            <a:ext cx="7781925" cy="2019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33c4a8a0d61_0_83"/>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~Augmented estimator, with a term that depends on the covariates and their link with the endpoints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marginal estimate of the NTB</a:t>
            </a:r>
            <a:endParaRPr sz="2800">
              <a:solidFill>
                <a:schemeClr val="dk1"/>
              </a:solidFill>
              <a:latin typeface="Calibri"/>
              <a:ea typeface="Calibri"/>
              <a:cs typeface="Calibri"/>
              <a:sym typeface="Calibri"/>
            </a:endParaRPr>
          </a:p>
        </p:txBody>
      </p:sp>
      <p:sp>
        <p:nvSpPr>
          <p:cNvPr id="1158" name="Google Shape;1158;g33c4a8a0d61_0_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Non-parametric adjustment </a:t>
            </a:r>
            <a:endParaRPr/>
          </a:p>
        </p:txBody>
      </p:sp>
      <p:sp>
        <p:nvSpPr>
          <p:cNvPr id="1159" name="Google Shape;1159;g33c4a8a0d61_0_83"/>
          <p:cNvSpPr txBox="1"/>
          <p:nvPr/>
        </p:nvSpPr>
        <p:spPr>
          <a:xfrm>
            <a:off x="9582025" y="6372500"/>
            <a:ext cx="321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Koch</a:t>
            </a:r>
            <a:r>
              <a:rPr i="1" lang="nl-BE" sz="1600">
                <a:solidFill>
                  <a:schemeClr val="dk1"/>
                </a:solidFill>
                <a:latin typeface="Calibri"/>
                <a:ea typeface="Calibri"/>
                <a:cs typeface="Calibri"/>
                <a:sym typeface="Calibri"/>
              </a:rPr>
              <a:t> et al. Stat Med (1998) </a:t>
            </a:r>
            <a:endParaRPr i="1" sz="1600">
              <a:solidFill>
                <a:schemeClr val="dk1"/>
              </a:solidFill>
              <a:latin typeface="Calibri"/>
              <a:ea typeface="Calibri"/>
              <a:cs typeface="Calibri"/>
              <a:sym typeface="Calibri"/>
            </a:endParaRPr>
          </a:p>
        </p:txBody>
      </p:sp>
      <p:pic>
        <p:nvPicPr>
          <p:cNvPr id="1160" name="Google Shape;1160;g33c4a8a0d61_0_83"/>
          <p:cNvPicPr preferRelativeResize="0"/>
          <p:nvPr/>
        </p:nvPicPr>
        <p:blipFill>
          <a:blip r:embed="rId3">
            <a:alphaModFix/>
          </a:blip>
          <a:stretch>
            <a:fillRect/>
          </a:stretch>
        </p:blipFill>
        <p:spPr>
          <a:xfrm>
            <a:off x="3081975" y="2703100"/>
            <a:ext cx="3088025" cy="810750"/>
          </a:xfrm>
          <a:prstGeom prst="rect">
            <a:avLst/>
          </a:prstGeom>
          <a:noFill/>
          <a:ln>
            <a:noFill/>
          </a:ln>
        </p:spPr>
      </p:pic>
      <p:pic>
        <p:nvPicPr>
          <p:cNvPr id="1161" name="Google Shape;1161;g33c4a8a0d61_0_83"/>
          <p:cNvPicPr preferRelativeResize="0"/>
          <p:nvPr/>
        </p:nvPicPr>
        <p:blipFill>
          <a:blip r:embed="rId4">
            <a:alphaModFix/>
          </a:blip>
          <a:stretch>
            <a:fillRect/>
          </a:stretch>
        </p:blipFill>
        <p:spPr>
          <a:xfrm>
            <a:off x="3140375" y="3546725"/>
            <a:ext cx="6062575" cy="752125"/>
          </a:xfrm>
          <a:prstGeom prst="rect">
            <a:avLst/>
          </a:prstGeom>
          <a:noFill/>
          <a:ln>
            <a:noFill/>
          </a:ln>
        </p:spPr>
      </p:pic>
      <p:pic>
        <p:nvPicPr>
          <p:cNvPr id="1162" name="Google Shape;1162;g33c4a8a0d61_0_83"/>
          <p:cNvPicPr preferRelativeResize="0"/>
          <p:nvPr/>
        </p:nvPicPr>
        <p:blipFill>
          <a:blip r:embed="rId5">
            <a:alphaModFix/>
          </a:blip>
          <a:stretch>
            <a:fillRect/>
          </a:stretch>
        </p:blipFill>
        <p:spPr>
          <a:xfrm>
            <a:off x="3140375" y="4331725"/>
            <a:ext cx="6395451" cy="642775"/>
          </a:xfrm>
          <a:prstGeom prst="rect">
            <a:avLst/>
          </a:prstGeom>
          <a:noFill/>
          <a:ln>
            <a:noFill/>
          </a:ln>
        </p:spPr>
      </p:pic>
      <p:pic>
        <p:nvPicPr>
          <p:cNvPr id="1163" name="Google Shape;1163;g33c4a8a0d61_0_83"/>
          <p:cNvPicPr preferRelativeResize="0"/>
          <p:nvPr/>
        </p:nvPicPr>
        <p:blipFill>
          <a:blip r:embed="rId6">
            <a:alphaModFix/>
          </a:blip>
          <a:stretch>
            <a:fillRect/>
          </a:stretch>
        </p:blipFill>
        <p:spPr>
          <a:xfrm>
            <a:off x="3140375" y="5111175"/>
            <a:ext cx="3497774" cy="42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sp>
        <p:nvSpPr>
          <p:cNvPr id="169" name="Google Shape;169;p9"/>
          <p:cNvSpPr txBox="1"/>
          <p:nvPr/>
        </p:nvSpPr>
        <p:spPr>
          <a:xfrm>
            <a:off x="8796097" y="5942794"/>
            <a:ext cx="3051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70" name="Google Shape;170;p9"/>
          <p:cNvSpPr txBox="1"/>
          <p:nvPr/>
        </p:nvSpPr>
        <p:spPr>
          <a:xfrm>
            <a:off x="4395019" y="2212258"/>
            <a:ext cx="3028336" cy="25072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9"/>
          <p:cNvSpPr txBox="1"/>
          <p:nvPr/>
        </p:nvSpPr>
        <p:spPr>
          <a:xfrm>
            <a:off x="838200" y="1525557"/>
            <a:ext cx="10304100" cy="1569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Emphasis is on time of event, rather than severity of event</a:t>
            </a:r>
            <a:r>
              <a:rPr lang="nl-BE" sz="2400">
                <a:solidFill>
                  <a:schemeClr val="dk1"/>
                </a:solidFill>
                <a:latin typeface="Calibri"/>
                <a:ea typeface="Calibri"/>
                <a:cs typeface="Calibri"/>
                <a:sym typeface="Calibri"/>
              </a:rPr>
              <a:t>; i.e. a patient that has an hospitalization is worse than a patient dying 1 day later</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Ignores repeated events</a:t>
            </a:r>
            <a:r>
              <a:rPr lang="nl-BE" sz="2400">
                <a:solidFill>
                  <a:schemeClr val="dk1"/>
                </a:solidFill>
                <a:latin typeface="Calibri"/>
                <a:ea typeface="Calibri"/>
                <a:cs typeface="Calibri"/>
                <a:sym typeface="Calibri"/>
              </a:rPr>
              <a:t> (cannot count events; f.e. # hospitalizations)</a:t>
            </a:r>
            <a:endParaRPr/>
          </a:p>
        </p:txBody>
      </p:sp>
      <p:pic>
        <p:nvPicPr>
          <p:cNvPr id="172" name="Google Shape;172;p9"/>
          <p:cNvPicPr preferRelativeResize="0"/>
          <p:nvPr/>
        </p:nvPicPr>
        <p:blipFill rotWithShape="1">
          <a:blip r:embed="rId3">
            <a:alphaModFix/>
          </a:blip>
          <a:srcRect b="0" l="0" r="0" t="0"/>
          <a:stretch/>
        </p:blipFill>
        <p:spPr>
          <a:xfrm>
            <a:off x="2638454" y="3412790"/>
            <a:ext cx="6086168" cy="3189738"/>
          </a:xfrm>
          <a:prstGeom prst="rect">
            <a:avLst/>
          </a:prstGeom>
          <a:noFill/>
          <a:ln>
            <a:noFill/>
          </a:ln>
        </p:spPr>
      </p:pic>
      <p:sp>
        <p:nvSpPr>
          <p:cNvPr id="173" name="Google Shape;173;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33eb0eab674_0_0"/>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For non-continuous baseline covariates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400">
                <a:solidFill>
                  <a:schemeClr val="dk1"/>
                </a:solidFill>
                <a:latin typeface="Calibri"/>
                <a:ea typeface="Calibri"/>
                <a:cs typeface="Calibri"/>
                <a:sym typeface="Calibri"/>
              </a:rPr>
              <a:t>The </a:t>
            </a:r>
            <a:r>
              <a:rPr lang="nl-BE" sz="2400">
                <a:solidFill>
                  <a:schemeClr val="dk1"/>
                </a:solidFill>
                <a:latin typeface="Calibri"/>
                <a:ea typeface="Calibri"/>
                <a:cs typeface="Calibri"/>
                <a:sym typeface="Calibri"/>
              </a:rPr>
              <a:t>average absolute difference between the non-parametric adjustment and standardization is of the order          .</a:t>
            </a:r>
            <a:endParaRPr sz="2400">
              <a:solidFill>
                <a:schemeClr val="dk1"/>
              </a:solidFill>
              <a:latin typeface="Calibri"/>
              <a:ea typeface="Calibri"/>
              <a:cs typeface="Calibri"/>
              <a:sym typeface="Calibri"/>
            </a:endParaRPr>
          </a:p>
        </p:txBody>
      </p:sp>
      <p:sp>
        <p:nvSpPr>
          <p:cNvPr id="1169" name="Google Shape;1169;g33eb0eab674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Alternative: standardization </a:t>
            </a:r>
            <a:endParaRPr/>
          </a:p>
        </p:txBody>
      </p:sp>
      <p:pic>
        <p:nvPicPr>
          <p:cNvPr id="1170" name="Google Shape;1170;g33eb0eab674_0_0"/>
          <p:cNvPicPr preferRelativeResize="0"/>
          <p:nvPr/>
        </p:nvPicPr>
        <p:blipFill>
          <a:blip r:embed="rId3">
            <a:alphaModFix/>
          </a:blip>
          <a:stretch>
            <a:fillRect/>
          </a:stretch>
        </p:blipFill>
        <p:spPr>
          <a:xfrm>
            <a:off x="1837700" y="2056050"/>
            <a:ext cx="9334500" cy="3609975"/>
          </a:xfrm>
          <a:prstGeom prst="rect">
            <a:avLst/>
          </a:prstGeom>
          <a:noFill/>
          <a:ln>
            <a:noFill/>
          </a:ln>
        </p:spPr>
      </p:pic>
      <p:sp>
        <p:nvSpPr>
          <p:cNvPr id="1171" name="Google Shape;1171;g33eb0eab674_0_0"/>
          <p:cNvSpPr txBox="1"/>
          <p:nvPr/>
        </p:nvSpPr>
        <p:spPr>
          <a:xfrm>
            <a:off x="1839250" y="5642875"/>
            <a:ext cx="9350700" cy="9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172" name="Google Shape;1172;g33eb0eab674_0_0"/>
          <p:cNvSpPr txBox="1"/>
          <p:nvPr/>
        </p:nvSpPr>
        <p:spPr>
          <a:xfrm>
            <a:off x="2494025" y="5332700"/>
            <a:ext cx="8678100" cy="31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173" name="Google Shape;1173;g33eb0eab674_0_0"/>
          <p:cNvPicPr preferRelativeResize="0"/>
          <p:nvPr/>
        </p:nvPicPr>
        <p:blipFill>
          <a:blip r:embed="rId4">
            <a:alphaModFix/>
          </a:blip>
          <a:stretch>
            <a:fillRect/>
          </a:stretch>
        </p:blipFill>
        <p:spPr>
          <a:xfrm>
            <a:off x="4414250" y="6160925"/>
            <a:ext cx="652975" cy="424950"/>
          </a:xfrm>
          <a:prstGeom prst="rect">
            <a:avLst/>
          </a:prstGeom>
          <a:noFill/>
          <a:ln>
            <a:noFill/>
          </a:ln>
        </p:spPr>
      </p:pic>
      <p:sp>
        <p:nvSpPr>
          <p:cNvPr id="1174" name="Google Shape;1174;g33eb0eab674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95"/>
          <p:cNvPicPr preferRelativeResize="0"/>
          <p:nvPr/>
        </p:nvPicPr>
        <p:blipFill rotWithShape="1">
          <a:blip r:embed="rId3">
            <a:alphaModFix/>
          </a:blip>
          <a:srcRect b="0" l="0" r="0" t="0"/>
          <a:stretch/>
        </p:blipFill>
        <p:spPr>
          <a:xfrm>
            <a:off x="1230613" y="268591"/>
            <a:ext cx="9549149" cy="6320818"/>
          </a:xfrm>
          <a:prstGeom prst="rect">
            <a:avLst/>
          </a:prstGeom>
          <a:noFill/>
          <a:ln>
            <a:noFill/>
          </a:ln>
        </p:spPr>
      </p:pic>
      <p:sp>
        <p:nvSpPr>
          <p:cNvPr id="1180" name="Google Shape;1180;p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GPIM : Conditional Models</a:t>
            </a:r>
            <a:endParaRPr/>
          </a:p>
        </p:txBody>
      </p:sp>
      <p:sp>
        <p:nvSpPr>
          <p:cNvPr id="1187" name="Google Shape;1187;p97"/>
          <p:cNvSpPr txBox="1"/>
          <p:nvPr>
            <p:ph idx="1" type="body"/>
          </p:nvPr>
        </p:nvSpPr>
        <p:spPr>
          <a:xfrm>
            <a:off x="838200" y="1825625"/>
            <a:ext cx="10515600" cy="4351200"/>
          </a:xfrm>
          <a:prstGeom prst="rect">
            <a:avLst/>
          </a:prstGeom>
          <a:blipFill rotWithShape="1">
            <a:blip r:embed="rId3">
              <a:alphaModFix/>
            </a:blip>
            <a:stretch>
              <a:fillRect b="0" l="-1216" r="-636" t="-307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nl-BE"/>
              <a:t> </a:t>
            </a:r>
            <a:endParaRPr/>
          </a:p>
        </p:txBody>
      </p:sp>
      <p:sp>
        <p:nvSpPr>
          <p:cNvPr id="1188" name="Google Shape;1188;p97"/>
          <p:cNvSpPr txBox="1"/>
          <p:nvPr/>
        </p:nvSpPr>
        <p:spPr>
          <a:xfrm>
            <a:off x="7277100" y="5788254"/>
            <a:ext cx="51435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Thas et al. J R Stat Soc Series B Stat Methodol. (2012)</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Zhang et al. International Statistical Review (2019)</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Biometrics (2021)</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Jaspers et al. Stat. Med. (2024)</a:t>
            </a:r>
            <a:endParaRPr/>
          </a:p>
        </p:txBody>
      </p:sp>
      <p:sp>
        <p:nvSpPr>
          <p:cNvPr id="1189" name="Google Shape;1189;p9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90" name="Google Shape;1190;p97"/>
          <p:cNvPicPr preferRelativeResize="0"/>
          <p:nvPr/>
        </p:nvPicPr>
        <p:blipFill>
          <a:blip r:embed="rId4">
            <a:alphaModFix/>
          </a:blip>
          <a:stretch>
            <a:fillRect/>
          </a:stretch>
        </p:blipFill>
        <p:spPr>
          <a:xfrm>
            <a:off x="1332499" y="2405549"/>
            <a:ext cx="9723878" cy="1077225"/>
          </a:xfrm>
          <a:prstGeom prst="rect">
            <a:avLst/>
          </a:prstGeom>
          <a:noFill/>
          <a:ln>
            <a:noFill/>
          </a:ln>
        </p:spPr>
      </p:pic>
      <p:pic>
        <p:nvPicPr>
          <p:cNvPr id="1191" name="Google Shape;1191;p97"/>
          <p:cNvPicPr preferRelativeResize="0"/>
          <p:nvPr/>
        </p:nvPicPr>
        <p:blipFill>
          <a:blip r:embed="rId5">
            <a:alphaModFix/>
          </a:blip>
          <a:stretch>
            <a:fillRect/>
          </a:stretch>
        </p:blipFill>
        <p:spPr>
          <a:xfrm>
            <a:off x="1054426" y="2607712"/>
            <a:ext cx="10432424" cy="164256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pim package</a:t>
            </a:r>
            <a:endParaRPr/>
          </a:p>
        </p:txBody>
      </p:sp>
      <p:sp>
        <p:nvSpPr>
          <p:cNvPr id="1198" name="Google Shape;1198;p9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Childhood Respiratory Disease Study (CRDS) follows the pulmonary function (FEV) in 654 children of ages 3−19. </a:t>
            </a:r>
            <a:endParaRPr/>
          </a:p>
          <a:p>
            <a:pPr indent="-228600" lvl="0" marL="228600" rtl="0" algn="l">
              <a:lnSpc>
                <a:spcPct val="90000"/>
              </a:lnSpc>
              <a:spcBef>
                <a:spcPts val="1000"/>
              </a:spcBef>
              <a:spcAft>
                <a:spcPts val="0"/>
              </a:spcAft>
              <a:buClr>
                <a:schemeClr val="dk1"/>
              </a:buClr>
              <a:buSzPts val="2800"/>
              <a:buChar char="•"/>
            </a:pPr>
            <a:r>
              <a:rPr lang="nl-BE"/>
              <a:t>Interest: effect of smoking on FEV, corrected for age</a:t>
            </a:r>
            <a:endParaRPr/>
          </a:p>
        </p:txBody>
      </p:sp>
      <p:pic>
        <p:nvPicPr>
          <p:cNvPr id="1199" name="Google Shape;1199;p98"/>
          <p:cNvPicPr preferRelativeResize="0"/>
          <p:nvPr/>
        </p:nvPicPr>
        <p:blipFill rotWithShape="1">
          <a:blip r:embed="rId3">
            <a:alphaModFix/>
          </a:blip>
          <a:srcRect b="0" l="0" r="0" t="0"/>
          <a:stretch/>
        </p:blipFill>
        <p:spPr>
          <a:xfrm>
            <a:off x="652144" y="3227320"/>
            <a:ext cx="7160895" cy="3265555"/>
          </a:xfrm>
          <a:prstGeom prst="rect">
            <a:avLst/>
          </a:prstGeom>
          <a:noFill/>
          <a:ln>
            <a:noFill/>
          </a:ln>
        </p:spPr>
      </p:pic>
      <p:sp>
        <p:nvSpPr>
          <p:cNvPr id="1200" name="Google Shape;1200;p98"/>
          <p:cNvSpPr txBox="1"/>
          <p:nvPr/>
        </p:nvSpPr>
        <p:spPr>
          <a:xfrm>
            <a:off x="6014720" y="3201525"/>
            <a:ext cx="6177280" cy="3291350"/>
          </a:xfrm>
          <a:prstGeom prst="rect">
            <a:avLst/>
          </a:prstGeom>
          <a:blipFill rotWithShape="1">
            <a:blip r:embed="rId4">
              <a:alphaModFix/>
            </a:blip>
            <a:stretch>
              <a:fillRect b="0" l="-886" r="-591" t="-9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1201" name="Google Shape;1201;p98"/>
          <p:cNvSpPr txBox="1"/>
          <p:nvPr/>
        </p:nvSpPr>
        <p:spPr>
          <a:xfrm>
            <a:off x="8131810" y="6492875"/>
            <a:ext cx="51435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Rosner Fundamentals of Biostatistics. (1999)</a:t>
            </a:r>
            <a:endParaRPr i="1" sz="1600">
              <a:solidFill>
                <a:schemeClr val="dk1"/>
              </a:solidFill>
              <a:latin typeface="Calibri"/>
              <a:ea typeface="Calibri"/>
              <a:cs typeface="Calibri"/>
              <a:sym typeface="Calibri"/>
            </a:endParaRPr>
          </a:p>
        </p:txBody>
      </p:sp>
      <p:pic>
        <p:nvPicPr>
          <p:cNvPr id="1202" name="Google Shape;1202;p98"/>
          <p:cNvPicPr preferRelativeResize="0"/>
          <p:nvPr/>
        </p:nvPicPr>
        <p:blipFill rotWithShape="1">
          <a:blip r:embed="rId5">
            <a:alphaModFix/>
          </a:blip>
          <a:srcRect b="0" l="0" r="0" t="0"/>
          <a:stretch/>
        </p:blipFill>
        <p:spPr>
          <a:xfrm>
            <a:off x="10124440" y="0"/>
            <a:ext cx="1859280" cy="1859280"/>
          </a:xfrm>
          <a:prstGeom prst="rect">
            <a:avLst/>
          </a:prstGeom>
          <a:noFill/>
          <a:ln>
            <a:noFill/>
          </a:ln>
        </p:spPr>
      </p:pic>
      <p:sp>
        <p:nvSpPr>
          <p:cNvPr id="1203" name="Google Shape;1203;p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204" name="Google Shape;1204;p98"/>
          <p:cNvPicPr preferRelativeResize="0"/>
          <p:nvPr/>
        </p:nvPicPr>
        <p:blipFill>
          <a:blip r:embed="rId6">
            <a:alphaModFix/>
          </a:blip>
          <a:stretch>
            <a:fillRect/>
          </a:stretch>
        </p:blipFill>
        <p:spPr>
          <a:xfrm>
            <a:off x="6316550" y="4063988"/>
            <a:ext cx="5791200" cy="242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99"/>
          <p:cNvSpPr txBox="1"/>
          <p:nvPr>
            <p:ph type="title"/>
          </p:nvPr>
        </p:nvSpPr>
        <p:spPr>
          <a:xfrm>
            <a:off x="608450" y="254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small sample pim</a:t>
            </a:r>
            <a:endParaRPr/>
          </a:p>
        </p:txBody>
      </p:sp>
      <p:pic>
        <p:nvPicPr>
          <p:cNvPr id="1211" name="Google Shape;1211;p99"/>
          <p:cNvPicPr preferRelativeResize="0"/>
          <p:nvPr>
            <p:ph idx="1" type="body"/>
          </p:nvPr>
        </p:nvPicPr>
        <p:blipFill rotWithShape="1">
          <a:blip r:embed="rId3">
            <a:alphaModFix/>
          </a:blip>
          <a:srcRect b="0" l="0" r="0" t="0"/>
          <a:stretch/>
        </p:blipFill>
        <p:spPr>
          <a:xfrm>
            <a:off x="9691211" y="25400"/>
            <a:ext cx="2165509" cy="2165509"/>
          </a:xfrm>
          <a:prstGeom prst="rect">
            <a:avLst/>
          </a:prstGeom>
          <a:noFill/>
          <a:ln>
            <a:noFill/>
          </a:ln>
        </p:spPr>
      </p:pic>
      <p:sp>
        <p:nvSpPr>
          <p:cNvPr id="1212" name="Google Shape;1212;p99"/>
          <p:cNvSpPr txBox="1"/>
          <p:nvPr/>
        </p:nvSpPr>
        <p:spPr>
          <a:xfrm>
            <a:off x="660445" y="1204333"/>
            <a:ext cx="10871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Leveraging small sample GEE -corrections  </a:t>
            </a:r>
            <a:endParaRPr sz="2800">
              <a:solidFill>
                <a:schemeClr val="dk1"/>
              </a:solidFill>
              <a:latin typeface="Calibri"/>
              <a:ea typeface="Calibri"/>
              <a:cs typeface="Calibri"/>
              <a:sym typeface="Calibri"/>
            </a:endParaRPr>
          </a:p>
        </p:txBody>
      </p:sp>
      <p:pic>
        <p:nvPicPr>
          <p:cNvPr id="1213" name="Google Shape;1213;p99"/>
          <p:cNvPicPr preferRelativeResize="0"/>
          <p:nvPr/>
        </p:nvPicPr>
        <p:blipFill>
          <a:blip r:embed="rId4">
            <a:alphaModFix/>
          </a:blip>
          <a:stretch>
            <a:fillRect/>
          </a:stretch>
        </p:blipFill>
        <p:spPr>
          <a:xfrm>
            <a:off x="803775" y="1788825"/>
            <a:ext cx="6776801" cy="1714050"/>
          </a:xfrm>
          <a:prstGeom prst="rect">
            <a:avLst/>
          </a:prstGeom>
          <a:noFill/>
          <a:ln>
            <a:noFill/>
          </a:ln>
        </p:spPr>
      </p:pic>
      <p:pic>
        <p:nvPicPr>
          <p:cNvPr id="1214" name="Google Shape;1214;p99"/>
          <p:cNvPicPr preferRelativeResize="0"/>
          <p:nvPr/>
        </p:nvPicPr>
        <p:blipFill>
          <a:blip r:embed="rId5">
            <a:alphaModFix/>
          </a:blip>
          <a:stretch>
            <a:fillRect/>
          </a:stretch>
        </p:blipFill>
        <p:spPr>
          <a:xfrm>
            <a:off x="158150" y="3427175"/>
            <a:ext cx="9037676" cy="3300249"/>
          </a:xfrm>
          <a:prstGeom prst="rect">
            <a:avLst/>
          </a:prstGeom>
          <a:noFill/>
          <a:ln>
            <a:noFill/>
          </a:ln>
        </p:spPr>
      </p:pic>
      <p:sp>
        <p:nvSpPr>
          <p:cNvPr id="1215" name="Google Shape;1215;p99"/>
          <p:cNvSpPr txBox="1"/>
          <p:nvPr/>
        </p:nvSpPr>
        <p:spPr>
          <a:xfrm>
            <a:off x="9354820" y="6387068"/>
            <a:ext cx="6131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Jaspers et al. Stat. Med. (2024)</a:t>
            </a:r>
            <a:endParaRPr sz="1600">
              <a:solidFill>
                <a:schemeClr val="dk1"/>
              </a:solidFill>
              <a:latin typeface="Calibri"/>
              <a:ea typeface="Calibri"/>
              <a:cs typeface="Calibri"/>
              <a:sym typeface="Calibri"/>
            </a:endParaRPr>
          </a:p>
        </p:txBody>
      </p:sp>
      <p:pic>
        <p:nvPicPr>
          <p:cNvPr id="1216" name="Google Shape;1216;p99"/>
          <p:cNvPicPr preferRelativeResize="0"/>
          <p:nvPr/>
        </p:nvPicPr>
        <p:blipFill>
          <a:blip r:embed="rId6">
            <a:alphaModFix/>
          </a:blip>
          <a:stretch>
            <a:fillRect/>
          </a:stretch>
        </p:blipFill>
        <p:spPr>
          <a:xfrm>
            <a:off x="660450" y="1712625"/>
            <a:ext cx="8074057" cy="915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Models</a:t>
            </a:r>
            <a:endParaRPr/>
          </a:p>
        </p:txBody>
      </p:sp>
      <p:sp>
        <p:nvSpPr>
          <p:cNvPr id="1223" name="Google Shape;1223;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nl-BE"/>
              <a:t>Single outcome: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Regression imputation estimator</a:t>
            </a:r>
            <a:r>
              <a:rPr baseline="30000" lang="nl-BE"/>
              <a:t>1</a:t>
            </a:r>
            <a:r>
              <a:rPr lang="nl-BE"/>
              <a:t>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Inverse probability of treatment weighted (IPTW) estimator</a:t>
            </a:r>
            <a:r>
              <a:rPr baseline="30000" lang="nl-BE"/>
              <a:t>2-4</a:t>
            </a: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rPr lang="nl-BE"/>
              <a:t>Working on extensions to multivariate outcomes</a:t>
            </a:r>
            <a:endParaRPr/>
          </a:p>
        </p:txBody>
      </p:sp>
      <p:sp>
        <p:nvSpPr>
          <p:cNvPr id="1224" name="Google Shape;1224;p100"/>
          <p:cNvSpPr txBox="1"/>
          <p:nvPr/>
        </p:nvSpPr>
        <p:spPr>
          <a:xfrm>
            <a:off x="7633313" y="5820973"/>
            <a:ext cx="46533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Vermeulen et al. Stat Med. (2015)</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Vermeulen et al. Int J Biostat. (2016)</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Biometrika (2018)</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Zhang et al. International Statistical Review (2019)</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225" name="Google Shape;1225;p1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1"/>
          <p:cNvSpPr txBox="1"/>
          <p:nvPr>
            <p:ph type="title"/>
          </p:nvPr>
        </p:nvSpPr>
        <p:spPr>
          <a:xfrm>
            <a:off x="831850" y="26035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Designing a Trial</a:t>
            </a:r>
            <a:endParaRPr/>
          </a:p>
        </p:txBody>
      </p:sp>
      <p:sp>
        <p:nvSpPr>
          <p:cNvPr id="1232" name="Google Shape;1232;p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33be1590239_0_1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39" name="Google Shape;1239;g33be1590239_0_188"/>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Example of a non-inferiority trial</a:t>
            </a:r>
            <a:endParaRPr/>
          </a:p>
        </p:txBody>
      </p:sp>
      <p:sp>
        <p:nvSpPr>
          <p:cNvPr id="1240" name="Google Shape;1240;g33be1590239_0_188"/>
          <p:cNvSpPr txBox="1"/>
          <p:nvPr/>
        </p:nvSpPr>
        <p:spPr>
          <a:xfrm>
            <a:off x="770875" y="1289050"/>
            <a:ext cx="11298600" cy="5701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Aim:</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Obtain approval for a as effective but safer drug</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e.g. Acute Promyelocytic Leukemia: </a:t>
            </a:r>
            <a:r>
              <a:rPr lang="nl-BE" sz="2400">
                <a:solidFill>
                  <a:schemeClr val="accent2"/>
                </a:solidFill>
                <a:latin typeface="Calibri"/>
                <a:ea typeface="Calibri"/>
                <a:cs typeface="Calibri"/>
                <a:sym typeface="Calibri"/>
              </a:rPr>
              <a:t>reduced dose treatment </a:t>
            </a:r>
            <a:r>
              <a:rPr lang="nl-BE" sz="2400">
                <a:solidFill>
                  <a:schemeClr val="dk1"/>
                </a:solidFill>
                <a:latin typeface="Calibri"/>
                <a:ea typeface="Calibri"/>
                <a:cs typeface="Calibri"/>
                <a:sym typeface="Calibri"/>
              </a:rPr>
              <a:t>vs.</a:t>
            </a:r>
            <a:r>
              <a:rPr lang="nl-BE" sz="2400">
                <a:solidFill>
                  <a:schemeClr val="accent2"/>
                </a:solidFill>
                <a:latin typeface="Calibri"/>
                <a:ea typeface="Calibri"/>
                <a:cs typeface="Calibri"/>
                <a:sym typeface="Calibri"/>
              </a:rPr>
              <a:t> </a:t>
            </a:r>
            <a:r>
              <a:rPr lang="nl-BE" sz="2400">
                <a:solidFill>
                  <a:srgbClr val="0070C0"/>
                </a:solidFill>
                <a:latin typeface="Calibri"/>
                <a:ea typeface="Calibri"/>
                <a:cs typeface="Calibri"/>
                <a:sym typeface="Calibri"/>
              </a:rPr>
              <a:t>full dose</a:t>
            </a:r>
            <a:endParaRPr sz="2400">
              <a:solidFill>
                <a:srgbClr val="0070C0"/>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rgbClr val="0070C0"/>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Traditionally</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Primary endpoint: Event-Free Survival (EFS) at 2 years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Expensive: large sample size required to meet a ‘narrow’ non-inferiority margin</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Inefficient: key toxicity outcomes are relegated to secondary analyses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Does not answer the clinical question: “which drug patients are better off”</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Can produce results where the reduced dose is less toxic and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the full dose does not lead to statistically superior survival,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yet one does not have convincing evidence for non-inferiority.</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i="0" sz="2400" strike="noStrike">
              <a:solidFill>
                <a:schemeClr val="dk1"/>
              </a:solidFill>
              <a:latin typeface="Calibri"/>
              <a:ea typeface="Calibri"/>
              <a:cs typeface="Calibri"/>
              <a:sym typeface="Calibri"/>
            </a:endParaRPr>
          </a:p>
        </p:txBody>
      </p:sp>
      <p:sp>
        <p:nvSpPr>
          <p:cNvPr id="1241" name="Google Shape;1241;g33be1590239_0_188"/>
          <p:cNvSpPr txBox="1"/>
          <p:nvPr/>
        </p:nvSpPr>
        <p:spPr>
          <a:xfrm>
            <a:off x="8865150" y="582075"/>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42" name="Google Shape;1242;g33be1590239_0_188"/>
          <p:cNvPicPr preferRelativeResize="0"/>
          <p:nvPr/>
        </p:nvPicPr>
        <p:blipFill>
          <a:blip r:embed="rId3">
            <a:alphaModFix/>
          </a:blip>
          <a:stretch>
            <a:fillRect/>
          </a:stretch>
        </p:blipFill>
        <p:spPr>
          <a:xfrm>
            <a:off x="770875" y="4768150"/>
            <a:ext cx="475100" cy="447175"/>
          </a:xfrm>
          <a:prstGeom prst="rect">
            <a:avLst/>
          </a:prstGeom>
          <a:noFill/>
          <a:ln>
            <a:noFill/>
          </a:ln>
        </p:spPr>
      </p:pic>
      <p:pic>
        <p:nvPicPr>
          <p:cNvPr id="1243" name="Google Shape;1243;g33be1590239_0_188"/>
          <p:cNvPicPr preferRelativeResize="0"/>
          <p:nvPr/>
        </p:nvPicPr>
        <p:blipFill>
          <a:blip r:embed="rId3">
            <a:alphaModFix/>
          </a:blip>
          <a:stretch>
            <a:fillRect/>
          </a:stretch>
        </p:blipFill>
        <p:spPr>
          <a:xfrm>
            <a:off x="770875" y="5215325"/>
            <a:ext cx="475100" cy="447175"/>
          </a:xfrm>
          <a:prstGeom prst="rect">
            <a:avLst/>
          </a:prstGeom>
          <a:noFill/>
          <a:ln>
            <a:noFill/>
          </a:ln>
        </p:spPr>
      </p:pic>
      <p:pic>
        <p:nvPicPr>
          <p:cNvPr id="1244" name="Google Shape;1244;g33be1590239_0_188"/>
          <p:cNvPicPr preferRelativeResize="0"/>
          <p:nvPr/>
        </p:nvPicPr>
        <p:blipFill>
          <a:blip r:embed="rId4">
            <a:alphaModFix/>
          </a:blip>
          <a:stretch>
            <a:fillRect/>
          </a:stretch>
        </p:blipFill>
        <p:spPr>
          <a:xfrm>
            <a:off x="9107925" y="5215323"/>
            <a:ext cx="1929950" cy="15948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245" name="Google Shape;1245;g33be1590239_0_188"/>
          <p:cNvSpPr txBox="1"/>
          <p:nvPr/>
        </p:nvSpPr>
        <p:spPr>
          <a:xfrm>
            <a:off x="6394200" y="6519300"/>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Laken et al.</a:t>
            </a:r>
            <a:r>
              <a:rPr i="1" lang="nl-BE" sz="1600">
                <a:solidFill>
                  <a:schemeClr val="dk1"/>
                </a:solidFill>
                <a:latin typeface="Calibri"/>
                <a:ea typeface="Calibri"/>
                <a:cs typeface="Calibri"/>
                <a:sym typeface="Calibri"/>
              </a:rPr>
              <a:t>, AMPPS (2018)</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4"/>
          <p:cNvSpPr txBox="1"/>
          <p:nvPr/>
        </p:nvSpPr>
        <p:spPr>
          <a:xfrm>
            <a:off x="628806" y="410614"/>
            <a:ext cx="9137495" cy="13255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a:t>
            </a:r>
            <a:r>
              <a:rPr lang="nl-BE" sz="4400">
                <a:solidFill>
                  <a:schemeClr val="dk1"/>
                </a:solidFill>
                <a:latin typeface="Calibri"/>
                <a:ea typeface="Calibri"/>
                <a:cs typeface="Calibri"/>
                <a:sym typeface="Calibri"/>
              </a:rPr>
              <a:t>enefit-risk assessment using GPC</a:t>
            </a:r>
            <a:endParaRPr/>
          </a:p>
        </p:txBody>
      </p:sp>
      <p:sp>
        <p:nvSpPr>
          <p:cNvPr id="1251" name="Google Shape;1251;p10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2" name="Google Shape;1252;p104"/>
          <p:cNvSpPr txBox="1"/>
          <p:nvPr/>
        </p:nvSpPr>
        <p:spPr>
          <a:xfrm>
            <a:off x="770875" y="1289050"/>
            <a:ext cx="11298600" cy="5347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Prioritized outcomes</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Event free survival with the non-inferiority margin as threshold (e.g. </a:t>
            </a:r>
            <a:r>
              <a:rPr lang="nl-BE" sz="2400">
                <a:solidFill>
                  <a:srgbClr val="FF0000"/>
                </a:solidFill>
                <a:latin typeface="Calibri"/>
                <a:ea typeface="Calibri"/>
                <a:cs typeface="Calibri"/>
                <a:sym typeface="Calibri"/>
              </a:rPr>
              <a:t>1</a:t>
            </a:r>
            <a:r>
              <a:rPr lang="nl-BE" sz="2400">
                <a:solidFill>
                  <a:schemeClr val="dk1"/>
                </a:solidFill>
                <a:latin typeface="Calibri"/>
                <a:ea typeface="Calibri"/>
                <a:cs typeface="Calibri"/>
                <a:sym typeface="Calibri"/>
              </a:rPr>
              <a:t> month)</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Severe</a:t>
            </a:r>
            <a:r>
              <a:rPr lang="nl-BE" sz="2400">
                <a:solidFill>
                  <a:schemeClr val="dk1"/>
                </a:solidFill>
                <a:latin typeface="Calibri"/>
                <a:ea typeface="Calibri"/>
                <a:cs typeface="Calibri"/>
                <a:sym typeface="Calibri"/>
              </a:rPr>
              <a:t> side effects (e.g. grade 3 or 4)</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any other outcome </a:t>
            </a:r>
            <a:r>
              <a:rPr b="1" lang="nl-BE" sz="2400">
                <a:solidFill>
                  <a:schemeClr val="dk1"/>
                </a:solidFill>
                <a:latin typeface="Calibri"/>
                <a:ea typeface="Calibri"/>
                <a:cs typeface="Calibri"/>
                <a:sym typeface="Calibri"/>
              </a:rPr>
              <a:t>relevant </a:t>
            </a:r>
            <a:r>
              <a:rPr lang="nl-BE" sz="2400">
                <a:solidFill>
                  <a:schemeClr val="dk1"/>
                </a:solidFill>
                <a:latin typeface="Calibri"/>
                <a:ea typeface="Calibri"/>
                <a:cs typeface="Calibri"/>
                <a:sym typeface="Calibri"/>
              </a:rPr>
              <a:t>for the patient or regulator</a:t>
            </a:r>
            <a:r>
              <a:rPr lang="nl-BE"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Toxicity is only investigated among pairs of patients with similar survival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 of the outcomes reflects their importance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accounts for </a:t>
            </a:r>
            <a:r>
              <a:rPr lang="nl-BE" sz="2400">
                <a:solidFill>
                  <a:schemeClr val="dk1"/>
                </a:solidFill>
                <a:latin typeface="Calibri"/>
                <a:ea typeface="Calibri"/>
                <a:cs typeface="Calibri"/>
                <a:sym typeface="Calibri"/>
              </a:rPr>
              <a:t>potential</a:t>
            </a:r>
            <a:r>
              <a:rPr lang="nl-BE" sz="2400">
                <a:solidFill>
                  <a:schemeClr val="dk1"/>
                </a:solidFill>
                <a:latin typeface="Calibri"/>
                <a:ea typeface="Calibri"/>
                <a:cs typeface="Calibri"/>
                <a:sym typeface="Calibri"/>
              </a:rPr>
              <a:t> degradation of the survival with </a:t>
            </a:r>
            <a:r>
              <a:rPr lang="nl-BE" sz="2400">
                <a:solidFill>
                  <a:schemeClr val="accent2"/>
                </a:solidFill>
                <a:latin typeface="Calibri"/>
                <a:ea typeface="Calibri"/>
                <a:cs typeface="Calibri"/>
                <a:sym typeface="Calibri"/>
              </a:rPr>
              <a:t>the reduced dose</a:t>
            </a:r>
            <a:endParaRPr sz="2400">
              <a:solidFill>
                <a:schemeClr val="accent2"/>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Testing Net Treatment Benefit for </a:t>
            </a:r>
            <a:r>
              <a:rPr lang="nl-BE" sz="2800">
                <a:solidFill>
                  <a:schemeClr val="accent2"/>
                </a:solidFill>
                <a:latin typeface="Calibri"/>
                <a:ea typeface="Calibri"/>
                <a:cs typeface="Calibri"/>
                <a:sym typeface="Calibri"/>
              </a:rPr>
              <a:t>reduced</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full </a:t>
            </a:r>
            <a:r>
              <a:rPr lang="nl-BE" sz="2800">
                <a:solidFill>
                  <a:schemeClr val="dk1"/>
                </a:solidFill>
                <a:latin typeface="Calibri"/>
                <a:ea typeface="Calibri"/>
                <a:cs typeface="Calibri"/>
                <a:sym typeface="Calibri"/>
              </a:rPr>
              <a:t>dose:</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more meaningful: </a:t>
            </a:r>
            <a:r>
              <a:rPr i="1" lang="nl-BE" sz="2400">
                <a:solidFill>
                  <a:schemeClr val="dk1"/>
                </a:solidFill>
                <a:latin typeface="Calibri"/>
                <a:ea typeface="Calibri"/>
                <a:cs typeface="Calibri"/>
                <a:sym typeface="Calibri"/>
              </a:rPr>
              <a:t>Does benefit-risk balance favor reduced dose?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typically better powered</a:t>
            </a:r>
            <a:endParaRPr sz="2400">
              <a:solidFill>
                <a:schemeClr val="dk1"/>
              </a:solidFill>
              <a:latin typeface="Calibri"/>
              <a:ea typeface="Calibri"/>
              <a:cs typeface="Calibri"/>
              <a:sym typeface="Calibri"/>
            </a:endParaRPr>
          </a:p>
        </p:txBody>
      </p:sp>
      <p:sp>
        <p:nvSpPr>
          <p:cNvPr id="1253" name="Google Shape;1253;p104"/>
          <p:cNvSpPr txBox="1"/>
          <p:nvPr/>
        </p:nvSpPr>
        <p:spPr>
          <a:xfrm>
            <a:off x="8742875" y="2668975"/>
            <a:ext cx="339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800">
                <a:solidFill>
                  <a:schemeClr val="dk1"/>
                </a:solidFill>
                <a:latin typeface="Calibri"/>
                <a:ea typeface="Calibri"/>
                <a:cs typeface="Calibri"/>
                <a:sym typeface="Calibri"/>
              </a:rPr>
              <a:t>Tannock et. al</a:t>
            </a:r>
            <a:r>
              <a:rPr i="1" lang="nl-BE" sz="1800">
                <a:solidFill>
                  <a:schemeClr val="dk1"/>
                </a:solidFill>
                <a:latin typeface="Calibri"/>
                <a:ea typeface="Calibri"/>
                <a:cs typeface="Calibri"/>
                <a:sym typeface="Calibri"/>
              </a:rPr>
              <a:t>, Lancet Oncol 2024</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0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9" name="Google Shape;1259;p107"/>
          <p:cNvSpPr txBox="1"/>
          <p:nvPr/>
        </p:nvSpPr>
        <p:spPr>
          <a:xfrm>
            <a:off x="8099025" y="6454775"/>
            <a:ext cx="3124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60" name="Google Shape;1260;p107"/>
          <p:cNvPicPr preferRelativeResize="0"/>
          <p:nvPr/>
        </p:nvPicPr>
        <p:blipFill>
          <a:blip r:embed="rId3">
            <a:alphaModFix/>
          </a:blip>
          <a:stretch>
            <a:fillRect/>
          </a:stretch>
        </p:blipFill>
        <p:spPr>
          <a:xfrm>
            <a:off x="594175" y="403225"/>
            <a:ext cx="10494136" cy="6051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2021-09-28T11:42:55Z</dcterms:created>
  <dc:creator>VERBEECK Johan</dc:creator>
</cp:coreProperties>
</file>